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77" r:id="rId1"/>
  </p:sldMasterIdLst>
  <p:notesMasterIdLst>
    <p:notesMasterId r:id="rId18"/>
  </p:notesMasterIdLst>
  <p:sldIdLst>
    <p:sldId id="271" r:id="rId2"/>
    <p:sldId id="257" r:id="rId3"/>
    <p:sldId id="266" r:id="rId4"/>
    <p:sldId id="267" r:id="rId5"/>
    <p:sldId id="275" r:id="rId6"/>
    <p:sldId id="276" r:id="rId7"/>
    <p:sldId id="268" r:id="rId8"/>
    <p:sldId id="278" r:id="rId9"/>
    <p:sldId id="282" r:id="rId10"/>
    <p:sldId id="283" r:id="rId11"/>
    <p:sldId id="287" r:id="rId12"/>
    <p:sldId id="291" r:id="rId13"/>
    <p:sldId id="289" r:id="rId14"/>
    <p:sldId id="290" r:id="rId15"/>
    <p:sldId id="292" r:id="rId16"/>
    <p:sldId id="284" r:id="rId17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19"/>
      <p:bold r:id="rId20"/>
      <p:italic r:id="rId21"/>
      <p:boldItalic r:id="rId22"/>
    </p:embeddedFont>
    <p:embeddedFont>
      <p:font typeface="Neue Haas Grotesk Text Pro" panose="020B0504020202020204" pitchFamily="3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EF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8AF4825-0C84-43E8-8D05-F37EBD6F454D}" v="4325" dt="2024-10-31T17:19:14.71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162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3.jpeg>
</file>

<file path=ppt/media/image4.jpe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2601cdab40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2601cdab40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78151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2601cdab40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2601cdab40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60345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2601cdab40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2601cdab40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26901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2601cdab40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2601cdab40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24071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2601cdab40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2601cdab40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08604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2601cdab40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2601cdab40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15380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2601cdab40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2601cdab40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2601cdab40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2601cdab40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588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2601cdab40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2601cdab40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81290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2601cdab40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2601cdab40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54512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2601cdab40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2601cdab40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69641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2601cdab40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2601cdab40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08604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2601cdab40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2601cdab40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33897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2601cdab40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2601cdab40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07249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26443" y="841772"/>
            <a:ext cx="5691116" cy="1965866"/>
          </a:xfrm>
        </p:spPr>
        <p:txBody>
          <a:bodyPr anchor="b">
            <a:normAutofit/>
          </a:bodyPr>
          <a:lstStyle>
            <a:lvl1pPr algn="ctr">
              <a:defRPr sz="711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26443" y="2882782"/>
            <a:ext cx="5691116" cy="1060568"/>
          </a:xfrm>
        </p:spPr>
        <p:txBody>
          <a:bodyPr>
            <a:normAutofit/>
          </a:bodyPr>
          <a:lstStyle>
            <a:lvl1pPr marL="0" indent="0" algn="ctr">
              <a:buNone/>
              <a:defRPr sz="3200"/>
            </a:lvl1pPr>
            <a:lvl2pPr marL="812810" indent="0" algn="ctr">
              <a:buNone/>
              <a:defRPr sz="3200"/>
            </a:lvl2pPr>
            <a:lvl3pPr marL="1625620" indent="0" algn="ctr">
              <a:buNone/>
              <a:defRPr sz="3200"/>
            </a:lvl3pPr>
            <a:lvl4pPr marL="2438430" indent="0" algn="ctr">
              <a:buNone/>
              <a:defRPr sz="2844"/>
            </a:lvl4pPr>
            <a:lvl5pPr marL="3251241" indent="0" algn="ctr">
              <a:buNone/>
              <a:defRPr sz="2844"/>
            </a:lvl5pPr>
            <a:lvl6pPr marL="4064051" indent="0" algn="ctr">
              <a:buNone/>
              <a:defRPr sz="2844"/>
            </a:lvl6pPr>
            <a:lvl7pPr marL="4876861" indent="0" algn="ctr">
              <a:buNone/>
              <a:defRPr sz="2844"/>
            </a:lvl7pPr>
            <a:lvl8pPr marL="5689671" indent="0" algn="ctr">
              <a:buNone/>
              <a:defRPr sz="2844"/>
            </a:lvl8pPr>
            <a:lvl9pPr marL="6502481" indent="0" algn="ctr">
              <a:buNone/>
              <a:defRPr sz="2844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A0979-F579-4E9B-A675-1F5ABBFF00DB}" type="datetimeFigureOut">
              <a:rPr lang="en-US" dirty="0"/>
              <a:t>10/31/2024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dirty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25492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1620" userDrawn="1">
          <p15:clr>
            <a:srgbClr val="FBAE40"/>
          </p15:clr>
        </p15:guide>
        <p15:guide id="6" pos="288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E956D-CB73-C986-F100-46487310D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486" y="411480"/>
            <a:ext cx="7886700" cy="849194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423E6A-A07C-BF0D-EA30-9A8A854E48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59486" y="1260674"/>
            <a:ext cx="7886700" cy="3372049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C9908-8F95-8DFC-72CC-158552B56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76D0F-5A12-4D0A-80B0-1A6122B61E7B}" type="datetimeFigureOut">
              <a:rPr lang="en-US" dirty="0"/>
              <a:t>10/31/2024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6C9BE-9060-50CB-2BB7-07307FF89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A835B-97D3-BC22-F0B8-4986D4636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dirty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26350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5B0252-346C-F6F4-3642-19F571550D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226166" y="433873"/>
            <a:ext cx="1535278" cy="4198850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98DA36-7351-9D6A-518B-678AB8A507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433873"/>
            <a:ext cx="6597516" cy="4198849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6BDFF-D746-836C-04B8-CA89AD5D1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E8C84-89CA-44AB-B0BE-5C91BAF75478}" type="datetimeFigureOut">
              <a:rPr lang="en-US" dirty="0"/>
              <a:t>10/31/2024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AA929-A9E6-FF9C-0C59-177F892D6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6D893-7E81-90DC-4139-7687B39C3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dirty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4710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627827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7156E-175E-4DBA-9D21-B772C320F342}" type="datetimeFigureOut">
              <a:rPr lang="en-US" dirty="0"/>
              <a:t>10/31/2024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dirty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45918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D06AF-EF87-8489-2C82-DEB90B7EF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536" y="415212"/>
            <a:ext cx="6204855" cy="3006644"/>
          </a:xfrm>
        </p:spPr>
        <p:txBody>
          <a:bodyPr anchor="t">
            <a:normAutofit/>
          </a:bodyPr>
          <a:lstStyle>
            <a:lvl1pPr>
              <a:defRPr sz="9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8E5678-CA38-1318-9EA2-5E0A4F9A59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2535" y="3442098"/>
            <a:ext cx="6204855" cy="1038463"/>
          </a:xfrm>
        </p:spPr>
        <p:txBody>
          <a:bodyPr anchor="b">
            <a:normAutofit/>
          </a:bodyPr>
          <a:lstStyle>
            <a:lvl1pPr marL="0" indent="0">
              <a:buNone/>
              <a:defRPr sz="3556">
                <a:solidFill>
                  <a:schemeClr val="tx1"/>
                </a:solidFill>
              </a:defRPr>
            </a:lvl1pPr>
            <a:lvl2pPr marL="812810" indent="0">
              <a:buNone/>
              <a:defRPr sz="3556">
                <a:solidFill>
                  <a:schemeClr val="tx1">
                    <a:tint val="75000"/>
                  </a:schemeClr>
                </a:solidFill>
              </a:defRPr>
            </a:lvl2pPr>
            <a:lvl3pPr marL="162562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438430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4pPr>
            <a:lvl5pPr marL="325124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5pPr>
            <a:lvl6pPr marL="406405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6pPr>
            <a:lvl7pPr marL="487686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7pPr>
            <a:lvl8pPr marL="568967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8pPr>
            <a:lvl9pPr marL="650248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E99186-7E5A-60AF-DE69-5C7DA7161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95F6E-3D02-4292-95D1-C62B3126321B}" type="datetimeFigureOut">
              <a:rPr lang="en-US" dirty="0"/>
              <a:t>10/31/2024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A13D1-1FBA-E820-323B-77B41F1A6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39BE85-85F6-4636-C651-D87CC969A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dirty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48209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486" y="411480"/>
            <a:ext cx="8055864" cy="849194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E861E-DFBA-B4AA-9356-CDE3D3F57C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9486" y="1369219"/>
            <a:ext cx="3886200" cy="32635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1D7538-EC5A-3EE7-176F-A58920C507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B5ACB-D10C-44A8-9570-124370F4CB38}" type="datetimeFigureOut">
              <a:rPr lang="en-US" dirty="0"/>
              <a:t>10/31/2024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dirty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85322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10547"/>
            <a:ext cx="8059341" cy="85746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1" y="1264301"/>
            <a:ext cx="3868340" cy="419876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3556" b="1" cap="all" baseline="0"/>
            </a:lvl1pPr>
            <a:lvl2pPr marL="812810" indent="0">
              <a:buNone/>
              <a:defRPr sz="3556" b="1"/>
            </a:lvl2pPr>
            <a:lvl3pPr marL="1625620" indent="0">
              <a:buNone/>
              <a:defRPr sz="3200" b="1"/>
            </a:lvl3pPr>
            <a:lvl4pPr marL="2438430" indent="0">
              <a:buNone/>
              <a:defRPr sz="2844" b="1"/>
            </a:lvl4pPr>
            <a:lvl5pPr marL="3251241" indent="0">
              <a:buNone/>
              <a:defRPr sz="2844" b="1"/>
            </a:lvl5pPr>
            <a:lvl6pPr marL="4064051" indent="0">
              <a:buNone/>
              <a:defRPr sz="2844" b="1"/>
            </a:lvl6pPr>
            <a:lvl7pPr marL="4876861" indent="0">
              <a:buNone/>
              <a:defRPr sz="2844" b="1"/>
            </a:lvl7pPr>
            <a:lvl8pPr marL="5689671" indent="0">
              <a:buNone/>
              <a:defRPr sz="2844" b="1"/>
            </a:lvl8pPr>
            <a:lvl9pPr marL="6502481" indent="0">
              <a:buNone/>
              <a:defRPr sz="2844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DA52B0-7419-A946-4523-6D34BCAD26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201" y="1790171"/>
            <a:ext cx="3868340" cy="282381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4301"/>
            <a:ext cx="3887391" cy="419876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3556" b="1" cap="all" baseline="0"/>
            </a:lvl1pPr>
            <a:lvl2pPr marL="812810" indent="0">
              <a:buNone/>
              <a:defRPr sz="3556" b="1"/>
            </a:lvl2pPr>
            <a:lvl3pPr marL="1625620" indent="0">
              <a:buNone/>
              <a:defRPr sz="3200" b="1"/>
            </a:lvl3pPr>
            <a:lvl4pPr marL="2438430" indent="0">
              <a:buNone/>
              <a:defRPr sz="2844" b="1"/>
            </a:lvl4pPr>
            <a:lvl5pPr marL="3251241" indent="0">
              <a:buNone/>
              <a:defRPr sz="2844" b="1"/>
            </a:lvl5pPr>
            <a:lvl6pPr marL="4064051" indent="0">
              <a:buNone/>
              <a:defRPr sz="2844" b="1"/>
            </a:lvl6pPr>
            <a:lvl7pPr marL="4876861" indent="0">
              <a:buNone/>
              <a:defRPr sz="2844" b="1"/>
            </a:lvl7pPr>
            <a:lvl8pPr marL="5689671" indent="0">
              <a:buNone/>
              <a:defRPr sz="2844" b="1"/>
            </a:lvl8pPr>
            <a:lvl9pPr marL="6502481" indent="0">
              <a:buNone/>
              <a:defRPr sz="2844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BAE980-E611-98B5-04E9-DE4584B0E3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790171"/>
            <a:ext cx="3887392" cy="282381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D84F4-0E7A-4BDE-98C6-AE68FB974645}" type="datetimeFigureOut">
              <a:rPr lang="en-US" dirty="0"/>
              <a:t>10/31/2024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dirty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5225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FF1D8-9801-4C4B-92F3-66C9A863BD74}" type="datetimeFigureOut">
              <a:rPr lang="en-US" dirty="0"/>
              <a:t>10/31/2024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dirty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56248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1FE8FD-B23E-4E1A-83EF-0847EBEA0105}" type="datetimeFigureOut">
              <a:rPr lang="en-US" dirty="0"/>
              <a:t>10/31/2024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dirty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2338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870" y="415212"/>
            <a:ext cx="2696726" cy="1318129"/>
          </a:xfrm>
        </p:spPr>
        <p:txBody>
          <a:bodyPr anchor="t">
            <a:normAutofit/>
          </a:bodyPr>
          <a:lstStyle>
            <a:lvl1pPr>
              <a:defRPr sz="4978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51031" y="415212"/>
            <a:ext cx="4709806" cy="4114800"/>
          </a:xfrm>
        </p:spPr>
        <p:txBody>
          <a:bodyPr>
            <a:normAutofit/>
          </a:bodyPr>
          <a:lstStyle>
            <a:lvl1pPr>
              <a:defRPr sz="4978"/>
            </a:lvl1pPr>
            <a:lvl2pPr>
              <a:defRPr sz="4267"/>
            </a:lvl2pPr>
            <a:lvl3pPr>
              <a:defRPr sz="3556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7870" y="1733341"/>
            <a:ext cx="2696726" cy="2796671"/>
          </a:xfrm>
        </p:spPr>
        <p:txBody>
          <a:bodyPr anchor="t">
            <a:normAutofit/>
          </a:bodyPr>
          <a:lstStyle>
            <a:lvl1pPr marL="0" indent="0">
              <a:buNone/>
              <a:defRPr sz="3200"/>
            </a:lvl1pPr>
            <a:lvl2pPr marL="812810" indent="0">
              <a:buNone/>
              <a:defRPr sz="2489"/>
            </a:lvl2pPr>
            <a:lvl3pPr marL="1625620" indent="0">
              <a:buNone/>
              <a:defRPr sz="2133"/>
            </a:lvl3pPr>
            <a:lvl4pPr marL="2438430" indent="0">
              <a:buNone/>
              <a:defRPr sz="1778"/>
            </a:lvl4pPr>
            <a:lvl5pPr marL="3251241" indent="0">
              <a:buNone/>
              <a:defRPr sz="1778"/>
            </a:lvl5pPr>
            <a:lvl6pPr marL="4064051" indent="0">
              <a:buNone/>
              <a:defRPr sz="1778"/>
            </a:lvl6pPr>
            <a:lvl7pPr marL="4876861" indent="0">
              <a:buNone/>
              <a:defRPr sz="1778"/>
            </a:lvl7pPr>
            <a:lvl8pPr marL="5689671" indent="0">
              <a:buNone/>
              <a:defRPr sz="1778"/>
            </a:lvl8pPr>
            <a:lvl9pPr marL="6502481" indent="0">
              <a:buNone/>
              <a:defRPr sz="1778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DF891E-A7C2-465C-AD39-8EDCB0F58E3C}" type="datetimeFigureOut">
              <a:rPr lang="en-US" dirty="0"/>
              <a:t>10/31/2024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dirty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2753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770" y="418338"/>
            <a:ext cx="2696726" cy="1659235"/>
          </a:xfrm>
        </p:spPr>
        <p:txBody>
          <a:bodyPr anchor="t">
            <a:normAutofit/>
          </a:bodyPr>
          <a:lstStyle>
            <a:lvl1pPr>
              <a:defRPr sz="4978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3797490" y="492827"/>
            <a:ext cx="4862765" cy="4166928"/>
          </a:xfrm>
        </p:spPr>
        <p:txBody>
          <a:bodyPr anchor="t"/>
          <a:lstStyle>
            <a:lvl1pPr marL="0" indent="0">
              <a:buNone/>
              <a:defRPr sz="5689"/>
            </a:lvl1pPr>
            <a:lvl2pPr marL="812810" indent="0">
              <a:buNone/>
              <a:defRPr sz="4978"/>
            </a:lvl2pPr>
            <a:lvl3pPr marL="1625620" indent="0">
              <a:buNone/>
              <a:defRPr sz="4267"/>
            </a:lvl3pPr>
            <a:lvl4pPr marL="2438430" indent="0">
              <a:buNone/>
              <a:defRPr sz="3556"/>
            </a:lvl4pPr>
            <a:lvl5pPr marL="3251241" indent="0">
              <a:buNone/>
              <a:defRPr sz="3556"/>
            </a:lvl5pPr>
            <a:lvl6pPr marL="4064051" indent="0">
              <a:buNone/>
              <a:defRPr sz="3556"/>
            </a:lvl6pPr>
            <a:lvl7pPr marL="4876861" indent="0">
              <a:buNone/>
              <a:defRPr sz="3556"/>
            </a:lvl7pPr>
            <a:lvl8pPr marL="5689671" indent="0">
              <a:buNone/>
              <a:defRPr sz="3556"/>
            </a:lvl8pPr>
            <a:lvl9pPr marL="6502481" indent="0">
              <a:buNone/>
              <a:defRPr sz="3556"/>
            </a:lvl9pPr>
          </a:lstStyle>
          <a:p>
            <a:endParaRPr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201" y="2119603"/>
            <a:ext cx="2689190" cy="2575979"/>
          </a:xfrm>
        </p:spPr>
        <p:txBody>
          <a:bodyPr anchor="b"/>
          <a:lstStyle>
            <a:lvl1pPr marL="0" indent="0">
              <a:buNone/>
              <a:defRPr sz="2844"/>
            </a:lvl1pPr>
            <a:lvl2pPr marL="812810" indent="0">
              <a:buNone/>
              <a:defRPr sz="2489"/>
            </a:lvl2pPr>
            <a:lvl3pPr marL="1625620" indent="0">
              <a:buNone/>
              <a:defRPr sz="2133"/>
            </a:lvl3pPr>
            <a:lvl4pPr marL="2438430" indent="0">
              <a:buNone/>
              <a:defRPr sz="1778"/>
            </a:lvl4pPr>
            <a:lvl5pPr marL="3251241" indent="0">
              <a:buNone/>
              <a:defRPr sz="1778"/>
            </a:lvl5pPr>
            <a:lvl6pPr marL="4064051" indent="0">
              <a:buNone/>
              <a:defRPr sz="1778"/>
            </a:lvl6pPr>
            <a:lvl7pPr marL="4876861" indent="0">
              <a:buNone/>
              <a:defRPr sz="1778"/>
            </a:lvl7pPr>
            <a:lvl8pPr marL="5689671" indent="0">
              <a:buNone/>
              <a:defRPr sz="1778"/>
            </a:lvl8pPr>
            <a:lvl9pPr marL="6502481" indent="0">
              <a:buNone/>
              <a:defRPr sz="1778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F93E5-AFB6-485C-8E3C-32F92A07875F}" type="datetimeFigureOut">
              <a:rPr lang="en-US" dirty="0"/>
              <a:t>10/31/2024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dirty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5136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486" y="411480"/>
            <a:ext cx="7990184" cy="84919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9486" y="1286649"/>
            <a:ext cx="7990184" cy="34453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2870" y="4839752"/>
            <a:ext cx="262073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/>
                </a:solidFill>
              </a:defRPr>
            </a:lvl1pPr>
          </a:lstStyle>
          <a:p>
            <a:fld id="{3A332BE1-279E-4118-9FE3-7952B079A510}" type="datetimeFigureOut">
              <a:rPr lang="en-US" dirty="0"/>
              <a:t>10/31/2024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57391" y="4839752"/>
            <a:ext cx="210405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24122" y="4839752"/>
            <a:ext cx="32190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dirty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97878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8" r:id="rId1"/>
    <p:sldLayoutId id="2147483779" r:id="rId2"/>
    <p:sldLayoutId id="2147483780" r:id="rId3"/>
    <p:sldLayoutId id="2147483781" r:id="rId4"/>
    <p:sldLayoutId id="2147483782" r:id="rId5"/>
    <p:sldLayoutId id="2147483783" r:id="rId6"/>
    <p:sldLayoutId id="2147483784" r:id="rId7"/>
    <p:sldLayoutId id="2147483785" r:id="rId8"/>
    <p:sldLayoutId id="2147483786" r:id="rId9"/>
    <p:sldLayoutId id="2147483787" r:id="rId10"/>
    <p:sldLayoutId id="2147483788" r:id="rId11"/>
    <p:sldLayoutId id="2147483789" r:id="rId1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1620" userDrawn="1">
          <p15:clr>
            <a:srgbClr val="F26B43"/>
          </p15:clr>
        </p15:guide>
        <p15:guide id="6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6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.png"/><Relationship Id="rId4" Type="http://schemas.openxmlformats.org/officeDocument/2006/relationships/image" Target="../media/image6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6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9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3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burly-maiasaura-2ac.notion.site/126fc9d2d88480e78659f77b3b560135?v=128fc9d2d884807f88b8000cf84a1da6" TargetMode="External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4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6" name="Rectangle 165">
            <a:extLst>
              <a:ext uri="{FF2B5EF4-FFF2-40B4-BE49-F238E27FC236}">
                <a16:creationId xmlns:a16="http://schemas.microsoft.com/office/drawing/2014/main" id="{870A1295-61BC-4214-AA3E-D39667302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771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603504" y="3505926"/>
            <a:ext cx="7944130" cy="750492"/>
          </a:xfrm>
          <a:prstGeom prst="rect">
            <a:avLst/>
          </a:prstGeom>
        </p:spPr>
        <p:txBody>
          <a:bodyPr spcFirstLastPara="1" vert="horz" lIns="91440" tIns="45720" rIns="91440" bIns="45720" rtlCol="0" anchor="t" anchorCtr="0">
            <a:normAutofit/>
          </a:bodyPr>
          <a:lstStyle/>
          <a:p>
            <a:pPr algn="ctr">
              <a:spcBef>
                <a:spcPct val="0"/>
              </a:spcBef>
            </a:pPr>
            <a:r>
              <a:rPr lang="en-US" sz="3200" dirty="0">
                <a:latin typeface="Montserrat"/>
                <a:sym typeface="Montserrat"/>
              </a:rPr>
              <a:t>PRESENTATION</a:t>
            </a:r>
            <a:endParaRPr lang="fr-FR" dirty="0"/>
          </a:p>
        </p:txBody>
      </p:sp>
      <p:pic>
        <p:nvPicPr>
          <p:cNvPr id="2" name="Image 1" descr="Une image contenant texte, menu, nourriture&#10;&#10;Description générée automatiquement">
            <a:extLst>
              <a:ext uri="{FF2B5EF4-FFF2-40B4-BE49-F238E27FC236}">
                <a16:creationId xmlns:a16="http://schemas.microsoft.com/office/drawing/2014/main" id="{C3E12596-0DC0-2E94-2149-4E2429EE043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926" b="7831"/>
          <a:stretch/>
        </p:blipFill>
        <p:spPr>
          <a:xfrm>
            <a:off x="20" y="10"/>
            <a:ext cx="9143980" cy="3151084"/>
          </a:xfrm>
          <a:prstGeom prst="rect">
            <a:avLst/>
          </a:prstGeom>
        </p:spPr>
      </p:pic>
      <p:grpSp>
        <p:nvGrpSpPr>
          <p:cNvPr id="168" name="Group 167">
            <a:extLst>
              <a:ext uri="{FF2B5EF4-FFF2-40B4-BE49-F238E27FC236}">
                <a16:creationId xmlns:a16="http://schemas.microsoft.com/office/drawing/2014/main" id="{0B139475-2B26-4CA9-9413-DE741E49F7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206359"/>
            <a:ext cx="9141713" cy="1371600"/>
            <a:chOff x="-305" y="3144820"/>
            <a:chExt cx="9182100" cy="1551136"/>
          </a:xfrm>
        </p:grpSpPr>
        <p:sp useBgFill="1"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16C6BF63-6277-4C39-BE5D-3C341662CE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676854"/>
              <a:ext cx="9182100" cy="1019102"/>
            </a:xfrm>
            <a:custGeom>
              <a:avLst/>
              <a:gdLst>
                <a:gd name="connsiteX0" fmla="*/ 0 w 9182100"/>
                <a:gd name="connsiteY0" fmla="*/ 1019102 h 1019102"/>
                <a:gd name="connsiteX1" fmla="*/ 9182100 w 9182100"/>
                <a:gd name="connsiteY1" fmla="*/ 1019102 h 1019102"/>
                <a:gd name="connsiteX2" fmla="*/ 9182100 w 9182100"/>
                <a:gd name="connsiteY2" fmla="*/ 273009 h 1019102"/>
                <a:gd name="connsiteX3" fmla="*/ 9065895 w 9182100"/>
                <a:gd name="connsiteY3" fmla="*/ 278343 h 1019102"/>
                <a:gd name="connsiteX4" fmla="*/ 8261890 w 9182100"/>
                <a:gd name="connsiteY4" fmla="*/ 257769 h 1019102"/>
                <a:gd name="connsiteX5" fmla="*/ 8038624 w 9182100"/>
                <a:gd name="connsiteY5" fmla="*/ 235956 h 1019102"/>
                <a:gd name="connsiteX6" fmla="*/ 7862221 w 9182100"/>
                <a:gd name="connsiteY6" fmla="*/ 213097 h 1019102"/>
                <a:gd name="connsiteX7" fmla="*/ 6238780 w 9182100"/>
                <a:gd name="connsiteY7" fmla="*/ 126419 h 1019102"/>
                <a:gd name="connsiteX8" fmla="*/ 5828729 w 9182100"/>
                <a:gd name="connsiteY8" fmla="*/ 142421 h 1019102"/>
                <a:gd name="connsiteX9" fmla="*/ 5227606 w 9182100"/>
                <a:gd name="connsiteY9" fmla="*/ 219764 h 1019102"/>
                <a:gd name="connsiteX10" fmla="*/ 4394359 w 9182100"/>
                <a:gd name="connsiteY10" fmla="*/ 190713 h 1019102"/>
                <a:gd name="connsiteX11" fmla="*/ 3789236 w 9182100"/>
                <a:gd name="connsiteY11" fmla="*/ 107655 h 1019102"/>
                <a:gd name="connsiteX12" fmla="*/ 3391567 w 9182100"/>
                <a:gd name="connsiteY12" fmla="*/ 30502 h 1019102"/>
                <a:gd name="connsiteX13" fmla="*/ 2180177 w 9182100"/>
                <a:gd name="connsiteY13" fmla="*/ 67745 h 1019102"/>
                <a:gd name="connsiteX14" fmla="*/ 1543336 w 9182100"/>
                <a:gd name="connsiteY14" fmla="*/ 209953 h 1019102"/>
                <a:gd name="connsiteX15" fmla="*/ 1276731 w 9182100"/>
                <a:gd name="connsiteY15" fmla="*/ 286439 h 1019102"/>
                <a:gd name="connsiteX16" fmla="*/ 441293 w 9182100"/>
                <a:gd name="connsiteY16" fmla="*/ 292345 h 1019102"/>
                <a:gd name="connsiteX17" fmla="*/ 0 w 9182100"/>
                <a:gd name="connsiteY17" fmla="*/ 135563 h 1019102"/>
                <a:gd name="connsiteX18" fmla="*/ 0 w 9182100"/>
                <a:gd name="connsiteY18" fmla="*/ 1019102 h 101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82100" h="1019102">
                  <a:moveTo>
                    <a:pt x="0" y="1019102"/>
                  </a:moveTo>
                  <a:lnTo>
                    <a:pt x="9182100" y="1019102"/>
                  </a:lnTo>
                  <a:lnTo>
                    <a:pt x="9182100" y="273009"/>
                  </a:lnTo>
                  <a:cubicBezTo>
                    <a:pt x="9143429" y="275485"/>
                    <a:pt x="9104662" y="277200"/>
                    <a:pt x="9065895" y="278343"/>
                  </a:cubicBezTo>
                  <a:cubicBezTo>
                    <a:pt x="8798243" y="285201"/>
                    <a:pt x="8529066" y="277009"/>
                    <a:pt x="8261890" y="257769"/>
                  </a:cubicBezTo>
                  <a:cubicBezTo>
                    <a:pt x="8187024" y="251863"/>
                    <a:pt x="8112443" y="245386"/>
                    <a:pt x="8038624" y="235956"/>
                  </a:cubicBezTo>
                  <a:cubicBezTo>
                    <a:pt x="7980140" y="228051"/>
                    <a:pt x="7920228" y="219002"/>
                    <a:pt x="7862221" y="213097"/>
                  </a:cubicBezTo>
                  <a:cubicBezTo>
                    <a:pt x="7322439" y="159280"/>
                    <a:pt x="6780943" y="130991"/>
                    <a:pt x="6238780" y="126419"/>
                  </a:cubicBezTo>
                  <a:cubicBezTo>
                    <a:pt x="6102477" y="126324"/>
                    <a:pt x="5964745" y="128800"/>
                    <a:pt x="5828729" y="142421"/>
                  </a:cubicBezTo>
                  <a:cubicBezTo>
                    <a:pt x="5624703" y="162328"/>
                    <a:pt x="5429441" y="202048"/>
                    <a:pt x="5227606" y="219764"/>
                  </a:cubicBezTo>
                  <a:cubicBezTo>
                    <a:pt x="4950238" y="245767"/>
                    <a:pt x="4670393" y="228527"/>
                    <a:pt x="4394359" y="190713"/>
                  </a:cubicBezTo>
                  <a:cubicBezTo>
                    <a:pt x="4193381" y="163090"/>
                    <a:pt x="3988880" y="147755"/>
                    <a:pt x="3789236" y="107655"/>
                  </a:cubicBezTo>
                  <a:cubicBezTo>
                    <a:pt x="3660743" y="85271"/>
                    <a:pt x="3520249" y="51648"/>
                    <a:pt x="3391567" y="30502"/>
                  </a:cubicBezTo>
                  <a:cubicBezTo>
                    <a:pt x="2990469" y="-28553"/>
                    <a:pt x="2579370" y="5928"/>
                    <a:pt x="2180177" y="67745"/>
                  </a:cubicBezTo>
                  <a:cubicBezTo>
                    <a:pt x="1965198" y="103273"/>
                    <a:pt x="1751648" y="146136"/>
                    <a:pt x="1543336" y="209953"/>
                  </a:cubicBezTo>
                  <a:cubicBezTo>
                    <a:pt x="1456087" y="238528"/>
                    <a:pt x="1365885" y="264627"/>
                    <a:pt x="1276731" y="286439"/>
                  </a:cubicBezTo>
                  <a:cubicBezTo>
                    <a:pt x="1001173" y="335398"/>
                    <a:pt x="716471" y="346923"/>
                    <a:pt x="441293" y="292345"/>
                  </a:cubicBezTo>
                  <a:cubicBezTo>
                    <a:pt x="285655" y="263198"/>
                    <a:pt x="143923" y="198237"/>
                    <a:pt x="0" y="135563"/>
                  </a:cubicBezTo>
                  <a:lnTo>
                    <a:pt x="0" y="1019102"/>
                  </a:lnTo>
                  <a:close/>
                </a:path>
              </a:pathLst>
            </a:custGeom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6EA3BAD9-C130-4A9C-9086-20D132A6CF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144820"/>
              <a:ext cx="9182100" cy="932744"/>
            </a:xfrm>
            <a:custGeom>
              <a:avLst/>
              <a:gdLst>
                <a:gd name="connsiteX0" fmla="*/ 9182100 w 9182100"/>
                <a:gd name="connsiteY0" fmla="*/ 396420 h 932744"/>
                <a:gd name="connsiteX1" fmla="*/ 9103805 w 9182100"/>
                <a:gd name="connsiteY1" fmla="*/ 392229 h 932744"/>
                <a:gd name="connsiteX2" fmla="*/ 8712422 w 9182100"/>
                <a:gd name="connsiteY2" fmla="*/ 359749 h 932744"/>
                <a:gd name="connsiteX3" fmla="*/ 8322755 w 9182100"/>
                <a:gd name="connsiteY3" fmla="*/ 313362 h 932744"/>
                <a:gd name="connsiteX4" fmla="*/ 8134826 w 9182100"/>
                <a:gd name="connsiteY4" fmla="*/ 283930 h 932744"/>
                <a:gd name="connsiteX5" fmla="*/ 8090916 w 9182100"/>
                <a:gd name="connsiteY5" fmla="*/ 275643 h 932744"/>
                <a:gd name="connsiteX6" fmla="*/ 8069485 w 9182100"/>
                <a:gd name="connsiteY6" fmla="*/ 271262 h 932744"/>
                <a:gd name="connsiteX7" fmla="*/ 8041862 w 9182100"/>
                <a:gd name="connsiteY7" fmla="*/ 266595 h 932744"/>
                <a:gd name="connsiteX8" fmla="*/ 7986903 w 9182100"/>
                <a:gd name="connsiteY8" fmla="*/ 257546 h 932744"/>
                <a:gd name="connsiteX9" fmla="*/ 7934230 w 9182100"/>
                <a:gd name="connsiteY9" fmla="*/ 249640 h 932744"/>
                <a:gd name="connsiteX10" fmla="*/ 7727537 w 9182100"/>
                <a:gd name="connsiteY10" fmla="*/ 221922 h 932744"/>
                <a:gd name="connsiteX11" fmla="*/ 7625239 w 9182100"/>
                <a:gd name="connsiteY11" fmla="*/ 209730 h 932744"/>
                <a:gd name="connsiteX12" fmla="*/ 7523227 w 9182100"/>
                <a:gd name="connsiteY12" fmla="*/ 198110 h 932744"/>
                <a:gd name="connsiteX13" fmla="*/ 7115651 w 9182100"/>
                <a:gd name="connsiteY13" fmla="*/ 158010 h 932744"/>
                <a:gd name="connsiteX14" fmla="*/ 6706839 w 9182100"/>
                <a:gd name="connsiteY14" fmla="*/ 126958 h 932744"/>
                <a:gd name="connsiteX15" fmla="*/ 6604064 w 9182100"/>
                <a:gd name="connsiteY15" fmla="*/ 120862 h 932744"/>
                <a:gd name="connsiteX16" fmla="*/ 6501003 w 9182100"/>
                <a:gd name="connsiteY16" fmla="*/ 115338 h 932744"/>
                <a:gd name="connsiteX17" fmla="*/ 6397467 w 9182100"/>
                <a:gd name="connsiteY17" fmla="*/ 110385 h 932744"/>
                <a:gd name="connsiteX18" fmla="*/ 6293168 w 9182100"/>
                <a:gd name="connsiteY18" fmla="*/ 106860 h 932744"/>
                <a:gd name="connsiteX19" fmla="*/ 6079712 w 9182100"/>
                <a:gd name="connsiteY19" fmla="*/ 103908 h 932744"/>
                <a:gd name="connsiteX20" fmla="*/ 6024563 w 9182100"/>
                <a:gd name="connsiteY20" fmla="*/ 104479 h 932744"/>
                <a:gd name="connsiteX21" fmla="*/ 5968080 w 9182100"/>
                <a:gd name="connsiteY21" fmla="*/ 106479 h 932744"/>
                <a:gd name="connsiteX22" fmla="*/ 5855875 w 9182100"/>
                <a:gd name="connsiteY22" fmla="*/ 113242 h 932744"/>
                <a:gd name="connsiteX23" fmla="*/ 5439251 w 9182100"/>
                <a:gd name="connsiteY23" fmla="*/ 160105 h 932744"/>
                <a:gd name="connsiteX24" fmla="*/ 5075396 w 9182100"/>
                <a:gd name="connsiteY24" fmla="*/ 186585 h 932744"/>
                <a:gd name="connsiteX25" fmla="*/ 4712780 w 9182100"/>
                <a:gd name="connsiteY25" fmla="*/ 171249 h 932744"/>
                <a:gd name="connsiteX26" fmla="*/ 4666679 w 9182100"/>
                <a:gd name="connsiteY26" fmla="*/ 166773 h 932744"/>
                <a:gd name="connsiteX27" fmla="*/ 4620292 w 9182100"/>
                <a:gd name="connsiteY27" fmla="*/ 161629 h 932744"/>
                <a:gd name="connsiteX28" fmla="*/ 4573810 w 9182100"/>
                <a:gd name="connsiteY28" fmla="*/ 156009 h 932744"/>
                <a:gd name="connsiteX29" fmla="*/ 4550569 w 9182100"/>
                <a:gd name="connsiteY29" fmla="*/ 153057 h 932744"/>
                <a:gd name="connsiteX30" fmla="*/ 4538948 w 9182100"/>
                <a:gd name="connsiteY30" fmla="*/ 151628 h 932744"/>
                <a:gd name="connsiteX31" fmla="*/ 4526566 w 9182100"/>
                <a:gd name="connsiteY31" fmla="*/ 149913 h 932744"/>
                <a:gd name="connsiteX32" fmla="*/ 4327779 w 9182100"/>
                <a:gd name="connsiteY32" fmla="*/ 122862 h 932744"/>
                <a:gd name="connsiteX33" fmla="*/ 3929729 w 9182100"/>
                <a:gd name="connsiteY33" fmla="*/ 68189 h 932744"/>
                <a:gd name="connsiteX34" fmla="*/ 3729133 w 9182100"/>
                <a:gd name="connsiteY34" fmla="*/ 41900 h 932744"/>
                <a:gd name="connsiteX35" fmla="*/ 3628930 w 9182100"/>
                <a:gd name="connsiteY35" fmla="*/ 28946 h 932744"/>
                <a:gd name="connsiteX36" fmla="*/ 3573399 w 9182100"/>
                <a:gd name="connsiteY36" fmla="*/ 22278 h 932744"/>
                <a:gd name="connsiteX37" fmla="*/ 3516916 w 9182100"/>
                <a:gd name="connsiteY37" fmla="*/ 16468 h 932744"/>
                <a:gd name="connsiteX38" fmla="*/ 3074670 w 9182100"/>
                <a:gd name="connsiteY38" fmla="*/ 752 h 932744"/>
                <a:gd name="connsiteX39" fmla="*/ 2858738 w 9182100"/>
                <a:gd name="connsiteY39" fmla="*/ 8753 h 932744"/>
                <a:gd name="connsiteX40" fmla="*/ 2645474 w 9182100"/>
                <a:gd name="connsiteY40" fmla="*/ 25326 h 932744"/>
                <a:gd name="connsiteX41" fmla="*/ 1810798 w 9182100"/>
                <a:gd name="connsiteY41" fmla="*/ 158010 h 932744"/>
                <a:gd name="connsiteX42" fmla="*/ 1602772 w 9182100"/>
                <a:gd name="connsiteY42" fmla="*/ 208111 h 932744"/>
                <a:gd name="connsiteX43" fmla="*/ 1548860 w 9182100"/>
                <a:gd name="connsiteY43" fmla="*/ 222780 h 932744"/>
                <a:gd name="connsiteX44" fmla="*/ 1501331 w 9182100"/>
                <a:gd name="connsiteY44" fmla="*/ 236115 h 932744"/>
                <a:gd name="connsiteX45" fmla="*/ 1411224 w 9182100"/>
                <a:gd name="connsiteY45" fmla="*/ 260880 h 932744"/>
                <a:gd name="connsiteX46" fmla="*/ 1050893 w 9182100"/>
                <a:gd name="connsiteY46" fmla="*/ 338032 h 932744"/>
                <a:gd name="connsiteX47" fmla="*/ 871252 w 9182100"/>
                <a:gd name="connsiteY47" fmla="*/ 360511 h 932744"/>
                <a:gd name="connsiteX48" fmla="*/ 781812 w 9182100"/>
                <a:gd name="connsiteY48" fmla="*/ 366512 h 932744"/>
                <a:gd name="connsiteX49" fmla="*/ 692563 w 9182100"/>
                <a:gd name="connsiteY49" fmla="*/ 369655 h 932744"/>
                <a:gd name="connsiteX50" fmla="*/ 515017 w 9182100"/>
                <a:gd name="connsiteY50" fmla="*/ 363940 h 932744"/>
                <a:gd name="connsiteX51" fmla="*/ 337661 w 9182100"/>
                <a:gd name="connsiteY51" fmla="*/ 341937 h 932744"/>
                <a:gd name="connsiteX52" fmla="*/ 156972 w 9182100"/>
                <a:gd name="connsiteY52" fmla="*/ 303456 h 932744"/>
                <a:gd name="connsiteX53" fmla="*/ 0 w 9182100"/>
                <a:gd name="connsiteY53" fmla="*/ 261642 h 932744"/>
                <a:gd name="connsiteX54" fmla="*/ 0 w 9182100"/>
                <a:gd name="connsiteY54" fmla="*/ 713412 h 932744"/>
                <a:gd name="connsiteX55" fmla="*/ 9144 w 9182100"/>
                <a:gd name="connsiteY55" fmla="*/ 717699 h 932744"/>
                <a:gd name="connsiteX56" fmla="*/ 213360 w 9182100"/>
                <a:gd name="connsiteY56" fmla="*/ 801042 h 932744"/>
                <a:gd name="connsiteX57" fmla="*/ 653510 w 9182100"/>
                <a:gd name="connsiteY57" fmla="*/ 908199 h 932744"/>
                <a:gd name="connsiteX58" fmla="*/ 1101947 w 9182100"/>
                <a:gd name="connsiteY58" fmla="*/ 930773 h 932744"/>
                <a:gd name="connsiteX59" fmla="*/ 1540002 w 9182100"/>
                <a:gd name="connsiteY59" fmla="*/ 889434 h 932744"/>
                <a:gd name="connsiteX60" fmla="*/ 1647158 w 9182100"/>
                <a:gd name="connsiteY60" fmla="*/ 871242 h 932744"/>
                <a:gd name="connsiteX61" fmla="*/ 1698117 w 9182100"/>
                <a:gd name="connsiteY61" fmla="*/ 862193 h 932744"/>
                <a:gd name="connsiteX62" fmla="*/ 1742789 w 9182100"/>
                <a:gd name="connsiteY62" fmla="*/ 854668 h 932744"/>
                <a:gd name="connsiteX63" fmla="*/ 1931003 w 9182100"/>
                <a:gd name="connsiteY63" fmla="*/ 826950 h 932744"/>
                <a:gd name="connsiteX64" fmla="*/ 2314861 w 9182100"/>
                <a:gd name="connsiteY64" fmla="*/ 783897 h 932744"/>
                <a:gd name="connsiteX65" fmla="*/ 2506885 w 9182100"/>
                <a:gd name="connsiteY65" fmla="*/ 768086 h 932744"/>
                <a:gd name="connsiteX66" fmla="*/ 2602611 w 9182100"/>
                <a:gd name="connsiteY66" fmla="*/ 762085 h 932744"/>
                <a:gd name="connsiteX67" fmla="*/ 2698052 w 9182100"/>
                <a:gd name="connsiteY67" fmla="*/ 756846 h 932744"/>
                <a:gd name="connsiteX68" fmla="*/ 2887980 w 9182100"/>
                <a:gd name="connsiteY68" fmla="*/ 750846 h 932744"/>
                <a:gd name="connsiteX69" fmla="*/ 3075813 w 9182100"/>
                <a:gd name="connsiteY69" fmla="*/ 750179 h 932744"/>
                <a:gd name="connsiteX70" fmla="*/ 3168587 w 9182100"/>
                <a:gd name="connsiteY70" fmla="*/ 752751 h 932744"/>
                <a:gd name="connsiteX71" fmla="*/ 3260408 w 9182100"/>
                <a:gd name="connsiteY71" fmla="*/ 756656 h 932744"/>
                <a:gd name="connsiteX72" fmla="*/ 3440049 w 9182100"/>
                <a:gd name="connsiteY72" fmla="*/ 771610 h 932744"/>
                <a:gd name="connsiteX73" fmla="*/ 3483864 w 9182100"/>
                <a:gd name="connsiteY73" fmla="*/ 776849 h 932744"/>
                <a:gd name="connsiteX74" fmla="*/ 3528536 w 9182100"/>
                <a:gd name="connsiteY74" fmla="*/ 782469 h 932744"/>
                <a:gd name="connsiteX75" fmla="*/ 3628549 w 9182100"/>
                <a:gd name="connsiteY75" fmla="*/ 796089 h 932744"/>
                <a:gd name="connsiteX76" fmla="*/ 3828574 w 9182100"/>
                <a:gd name="connsiteY76" fmla="*/ 823140 h 932744"/>
                <a:gd name="connsiteX77" fmla="*/ 4231196 w 9182100"/>
                <a:gd name="connsiteY77" fmla="*/ 874099 h 932744"/>
                <a:gd name="connsiteX78" fmla="*/ 4433126 w 9182100"/>
                <a:gd name="connsiteY78" fmla="*/ 897435 h 932744"/>
                <a:gd name="connsiteX79" fmla="*/ 4485990 w 9182100"/>
                <a:gd name="connsiteY79" fmla="*/ 903246 h 932744"/>
                <a:gd name="connsiteX80" fmla="*/ 4539806 w 9182100"/>
                <a:gd name="connsiteY80" fmla="*/ 908961 h 932744"/>
                <a:gd name="connsiteX81" fmla="*/ 4593908 w 9182100"/>
                <a:gd name="connsiteY81" fmla="*/ 914199 h 932744"/>
                <a:gd name="connsiteX82" fmla="*/ 4648296 w 9182100"/>
                <a:gd name="connsiteY82" fmla="*/ 918771 h 932744"/>
                <a:gd name="connsiteX83" fmla="*/ 5092446 w 9182100"/>
                <a:gd name="connsiteY83" fmla="*/ 931154 h 932744"/>
                <a:gd name="connsiteX84" fmla="*/ 5533168 w 9182100"/>
                <a:gd name="connsiteY84" fmla="*/ 891816 h 932744"/>
                <a:gd name="connsiteX85" fmla="*/ 5918169 w 9182100"/>
                <a:gd name="connsiteY85" fmla="*/ 840666 h 932744"/>
                <a:gd name="connsiteX86" fmla="*/ 6007323 w 9182100"/>
                <a:gd name="connsiteY86" fmla="*/ 833237 h 932744"/>
                <a:gd name="connsiteX87" fmla="*/ 6051709 w 9182100"/>
                <a:gd name="connsiteY87" fmla="*/ 830570 h 932744"/>
                <a:gd name="connsiteX88" fmla="*/ 6097429 w 9182100"/>
                <a:gd name="connsiteY88" fmla="*/ 828379 h 932744"/>
                <a:gd name="connsiteX89" fmla="*/ 6287834 w 9182100"/>
                <a:gd name="connsiteY89" fmla="*/ 822569 h 932744"/>
                <a:gd name="connsiteX90" fmla="*/ 6681597 w 9182100"/>
                <a:gd name="connsiteY90" fmla="*/ 821235 h 932744"/>
                <a:gd name="connsiteX91" fmla="*/ 7079647 w 9182100"/>
                <a:gd name="connsiteY91" fmla="*/ 826569 h 932744"/>
                <a:gd name="connsiteX92" fmla="*/ 7478173 w 9182100"/>
                <a:gd name="connsiteY92" fmla="*/ 836094 h 932744"/>
                <a:gd name="connsiteX93" fmla="*/ 7871937 w 9182100"/>
                <a:gd name="connsiteY93" fmla="*/ 851430 h 932744"/>
                <a:gd name="connsiteX94" fmla="*/ 7919657 w 9182100"/>
                <a:gd name="connsiteY94" fmla="*/ 854097 h 932744"/>
                <a:gd name="connsiteX95" fmla="*/ 7964901 w 9182100"/>
                <a:gd name="connsiteY95" fmla="*/ 857240 h 932744"/>
                <a:gd name="connsiteX96" fmla="*/ 8015955 w 9182100"/>
                <a:gd name="connsiteY96" fmla="*/ 861050 h 932744"/>
                <a:gd name="connsiteX97" fmla="*/ 8072247 w 9182100"/>
                <a:gd name="connsiteY97" fmla="*/ 864384 h 932744"/>
                <a:gd name="connsiteX98" fmla="*/ 8286750 w 9182100"/>
                <a:gd name="connsiteY98" fmla="*/ 868384 h 932744"/>
                <a:gd name="connsiteX99" fmla="*/ 8704040 w 9182100"/>
                <a:gd name="connsiteY99" fmla="*/ 853716 h 932744"/>
                <a:gd name="connsiteX100" fmla="*/ 9120188 w 9182100"/>
                <a:gd name="connsiteY100" fmla="*/ 814092 h 932744"/>
                <a:gd name="connsiteX101" fmla="*/ 9181909 w 9182100"/>
                <a:gd name="connsiteY101" fmla="*/ 805519 h 932744"/>
                <a:gd name="connsiteX102" fmla="*/ 9181909 w 9182100"/>
                <a:gd name="connsiteY102" fmla="*/ 396420 h 932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9182100" h="932744">
                  <a:moveTo>
                    <a:pt x="9182100" y="396420"/>
                  </a:moveTo>
                  <a:cubicBezTo>
                    <a:pt x="9156097" y="395182"/>
                    <a:pt x="9129999" y="393753"/>
                    <a:pt x="9103805" y="392229"/>
                  </a:cubicBezTo>
                  <a:cubicBezTo>
                    <a:pt x="8974169" y="384419"/>
                    <a:pt x="8843105" y="372989"/>
                    <a:pt x="8712422" y="359749"/>
                  </a:cubicBezTo>
                  <a:cubicBezTo>
                    <a:pt x="8581739" y="346319"/>
                    <a:pt x="8451056" y="331269"/>
                    <a:pt x="8322755" y="313362"/>
                  </a:cubicBezTo>
                  <a:cubicBezTo>
                    <a:pt x="8258747" y="304695"/>
                    <a:pt x="8195120" y="294979"/>
                    <a:pt x="8134826" y="283930"/>
                  </a:cubicBezTo>
                  <a:cubicBezTo>
                    <a:pt x="8119872" y="281168"/>
                    <a:pt x="8105013" y="278501"/>
                    <a:pt x="8090916" y="275643"/>
                  </a:cubicBezTo>
                  <a:lnTo>
                    <a:pt x="8069485" y="271262"/>
                  </a:lnTo>
                  <a:lnTo>
                    <a:pt x="8041862" y="266595"/>
                  </a:lnTo>
                  <a:cubicBezTo>
                    <a:pt x="8023574" y="263547"/>
                    <a:pt x="8004524" y="260213"/>
                    <a:pt x="7986903" y="257546"/>
                  </a:cubicBezTo>
                  <a:lnTo>
                    <a:pt x="7934230" y="249640"/>
                  </a:lnTo>
                  <a:cubicBezTo>
                    <a:pt x="7864221" y="239258"/>
                    <a:pt x="7795832" y="230209"/>
                    <a:pt x="7727537" y="221922"/>
                  </a:cubicBezTo>
                  <a:lnTo>
                    <a:pt x="7625239" y="209730"/>
                  </a:lnTo>
                  <a:lnTo>
                    <a:pt x="7523227" y="198110"/>
                  </a:lnTo>
                  <a:cubicBezTo>
                    <a:pt x="7387209" y="183060"/>
                    <a:pt x="7251573" y="170392"/>
                    <a:pt x="7115651" y="158010"/>
                  </a:cubicBezTo>
                  <a:cubicBezTo>
                    <a:pt x="6979730" y="146580"/>
                    <a:pt x="6843522" y="135721"/>
                    <a:pt x="6706839" y="126958"/>
                  </a:cubicBezTo>
                  <a:lnTo>
                    <a:pt x="6604064" y="120862"/>
                  </a:lnTo>
                  <a:cubicBezTo>
                    <a:pt x="6569869" y="118767"/>
                    <a:pt x="6535484" y="116862"/>
                    <a:pt x="6501003" y="115338"/>
                  </a:cubicBezTo>
                  <a:lnTo>
                    <a:pt x="6397467" y="110385"/>
                  </a:lnTo>
                  <a:lnTo>
                    <a:pt x="6293168" y="106860"/>
                  </a:lnTo>
                  <a:cubicBezTo>
                    <a:pt x="6222969" y="105146"/>
                    <a:pt x="6152769" y="103527"/>
                    <a:pt x="6079712" y="103908"/>
                  </a:cubicBezTo>
                  <a:cubicBezTo>
                    <a:pt x="6061710" y="103908"/>
                    <a:pt x="6043708" y="103812"/>
                    <a:pt x="6024563" y="104479"/>
                  </a:cubicBezTo>
                  <a:cubicBezTo>
                    <a:pt x="6005703" y="104955"/>
                    <a:pt x="5986844" y="105527"/>
                    <a:pt x="5968080" y="106479"/>
                  </a:cubicBezTo>
                  <a:cubicBezTo>
                    <a:pt x="5930456" y="108003"/>
                    <a:pt x="5893023" y="110385"/>
                    <a:pt x="5855875" y="113242"/>
                  </a:cubicBezTo>
                  <a:cubicBezTo>
                    <a:pt x="5706904" y="124577"/>
                    <a:pt x="5565934" y="145151"/>
                    <a:pt x="5439251" y="160105"/>
                  </a:cubicBezTo>
                  <a:cubicBezTo>
                    <a:pt x="5311902" y="175536"/>
                    <a:pt x="5194745" y="184680"/>
                    <a:pt x="5075396" y="186585"/>
                  </a:cubicBezTo>
                  <a:cubicBezTo>
                    <a:pt x="4956429" y="188490"/>
                    <a:pt x="4835748" y="182775"/>
                    <a:pt x="4712780" y="171249"/>
                  </a:cubicBezTo>
                  <a:lnTo>
                    <a:pt x="4666679" y="166773"/>
                  </a:lnTo>
                  <a:lnTo>
                    <a:pt x="4620292" y="161629"/>
                  </a:lnTo>
                  <a:cubicBezTo>
                    <a:pt x="4604862" y="160010"/>
                    <a:pt x="4589336" y="157914"/>
                    <a:pt x="4573810" y="156009"/>
                  </a:cubicBezTo>
                  <a:lnTo>
                    <a:pt x="4550569" y="153057"/>
                  </a:lnTo>
                  <a:lnTo>
                    <a:pt x="4538948" y="151628"/>
                  </a:lnTo>
                  <a:lnTo>
                    <a:pt x="4526566" y="149913"/>
                  </a:lnTo>
                  <a:lnTo>
                    <a:pt x="4327779" y="122862"/>
                  </a:lnTo>
                  <a:lnTo>
                    <a:pt x="3929729" y="68189"/>
                  </a:lnTo>
                  <a:lnTo>
                    <a:pt x="3729133" y="41900"/>
                  </a:lnTo>
                  <a:lnTo>
                    <a:pt x="3628930" y="28946"/>
                  </a:lnTo>
                  <a:lnTo>
                    <a:pt x="3573399" y="22278"/>
                  </a:lnTo>
                  <a:cubicBezTo>
                    <a:pt x="3554445" y="19992"/>
                    <a:pt x="3535585" y="17992"/>
                    <a:pt x="3516916" y="16468"/>
                  </a:cubicBezTo>
                  <a:cubicBezTo>
                    <a:pt x="3366611" y="2752"/>
                    <a:pt x="3219736" y="-2010"/>
                    <a:pt x="3074670" y="752"/>
                  </a:cubicBezTo>
                  <a:cubicBezTo>
                    <a:pt x="3002280" y="2181"/>
                    <a:pt x="2930176" y="4467"/>
                    <a:pt x="2858738" y="8753"/>
                  </a:cubicBezTo>
                  <a:cubicBezTo>
                    <a:pt x="2787206" y="13039"/>
                    <a:pt x="2716149" y="18754"/>
                    <a:pt x="2645474" y="25326"/>
                  </a:cubicBezTo>
                  <a:cubicBezTo>
                    <a:pt x="2362581" y="52473"/>
                    <a:pt x="2085975" y="97145"/>
                    <a:pt x="1810798" y="158010"/>
                  </a:cubicBezTo>
                  <a:cubicBezTo>
                    <a:pt x="1741837" y="173345"/>
                    <a:pt x="1673066" y="189442"/>
                    <a:pt x="1602772" y="208111"/>
                  </a:cubicBezTo>
                  <a:lnTo>
                    <a:pt x="1548860" y="222780"/>
                  </a:lnTo>
                  <a:lnTo>
                    <a:pt x="1501331" y="236115"/>
                  </a:lnTo>
                  <a:cubicBezTo>
                    <a:pt x="1471327" y="244497"/>
                    <a:pt x="1441228" y="253450"/>
                    <a:pt x="1411224" y="260880"/>
                  </a:cubicBezTo>
                  <a:cubicBezTo>
                    <a:pt x="1291209" y="293074"/>
                    <a:pt x="1170813" y="318982"/>
                    <a:pt x="1050893" y="338032"/>
                  </a:cubicBezTo>
                  <a:cubicBezTo>
                    <a:pt x="990790" y="347557"/>
                    <a:pt x="931069" y="354796"/>
                    <a:pt x="871252" y="360511"/>
                  </a:cubicBezTo>
                  <a:cubicBezTo>
                    <a:pt x="841438" y="362702"/>
                    <a:pt x="811530" y="365559"/>
                    <a:pt x="781812" y="366512"/>
                  </a:cubicBezTo>
                  <a:cubicBezTo>
                    <a:pt x="751904" y="368512"/>
                    <a:pt x="722376" y="368893"/>
                    <a:pt x="692563" y="369655"/>
                  </a:cubicBezTo>
                  <a:cubicBezTo>
                    <a:pt x="633222" y="370036"/>
                    <a:pt x="574167" y="368131"/>
                    <a:pt x="515017" y="363940"/>
                  </a:cubicBezTo>
                  <a:cubicBezTo>
                    <a:pt x="455867" y="359749"/>
                    <a:pt x="397097" y="351748"/>
                    <a:pt x="337661" y="341937"/>
                  </a:cubicBezTo>
                  <a:cubicBezTo>
                    <a:pt x="278225" y="331936"/>
                    <a:pt x="218599" y="318696"/>
                    <a:pt x="156972" y="303456"/>
                  </a:cubicBezTo>
                  <a:cubicBezTo>
                    <a:pt x="106680" y="290883"/>
                    <a:pt x="55150" y="276405"/>
                    <a:pt x="0" y="261642"/>
                  </a:cubicBezTo>
                  <a:lnTo>
                    <a:pt x="0" y="713412"/>
                  </a:lnTo>
                  <a:cubicBezTo>
                    <a:pt x="3048" y="714841"/>
                    <a:pt x="6096" y="716270"/>
                    <a:pt x="9144" y="717699"/>
                  </a:cubicBezTo>
                  <a:cubicBezTo>
                    <a:pt x="74295" y="747798"/>
                    <a:pt x="142875" y="775896"/>
                    <a:pt x="213360" y="801042"/>
                  </a:cubicBezTo>
                  <a:cubicBezTo>
                    <a:pt x="354521" y="851715"/>
                    <a:pt x="503873" y="887244"/>
                    <a:pt x="653510" y="908199"/>
                  </a:cubicBezTo>
                  <a:cubicBezTo>
                    <a:pt x="803338" y="928773"/>
                    <a:pt x="953929" y="935631"/>
                    <a:pt x="1101947" y="930773"/>
                  </a:cubicBezTo>
                  <a:cubicBezTo>
                    <a:pt x="1250252" y="926582"/>
                    <a:pt x="1396365" y="911437"/>
                    <a:pt x="1540002" y="889434"/>
                  </a:cubicBezTo>
                  <a:cubicBezTo>
                    <a:pt x="1576197" y="884386"/>
                    <a:pt x="1611535" y="877433"/>
                    <a:pt x="1647158" y="871242"/>
                  </a:cubicBezTo>
                  <a:lnTo>
                    <a:pt x="1698117" y="862193"/>
                  </a:lnTo>
                  <a:lnTo>
                    <a:pt x="1742789" y="854668"/>
                  </a:lnTo>
                  <a:cubicBezTo>
                    <a:pt x="1804035" y="845048"/>
                    <a:pt x="1867472" y="835428"/>
                    <a:pt x="1931003" y="826950"/>
                  </a:cubicBezTo>
                  <a:cubicBezTo>
                    <a:pt x="2058353" y="810282"/>
                    <a:pt x="2186750" y="795327"/>
                    <a:pt x="2314861" y="783897"/>
                  </a:cubicBezTo>
                  <a:cubicBezTo>
                    <a:pt x="2378964" y="778087"/>
                    <a:pt x="2442972" y="772467"/>
                    <a:pt x="2506885" y="768086"/>
                  </a:cubicBezTo>
                  <a:cubicBezTo>
                    <a:pt x="2538794" y="765990"/>
                    <a:pt x="2570798" y="763800"/>
                    <a:pt x="2602611" y="762085"/>
                  </a:cubicBezTo>
                  <a:cubicBezTo>
                    <a:pt x="2634520" y="760180"/>
                    <a:pt x="2666333" y="758370"/>
                    <a:pt x="2698052" y="756846"/>
                  </a:cubicBezTo>
                  <a:cubicBezTo>
                    <a:pt x="2761583" y="753894"/>
                    <a:pt x="2825020" y="751703"/>
                    <a:pt x="2887980" y="750846"/>
                  </a:cubicBezTo>
                  <a:cubicBezTo>
                    <a:pt x="2951036" y="749417"/>
                    <a:pt x="3013615" y="749322"/>
                    <a:pt x="3075813" y="750179"/>
                  </a:cubicBezTo>
                  <a:cubicBezTo>
                    <a:pt x="3106865" y="750846"/>
                    <a:pt x="3137916" y="751417"/>
                    <a:pt x="3168587" y="752751"/>
                  </a:cubicBezTo>
                  <a:cubicBezTo>
                    <a:pt x="3199448" y="753703"/>
                    <a:pt x="3229928" y="755227"/>
                    <a:pt x="3260408" y="756656"/>
                  </a:cubicBezTo>
                  <a:cubicBezTo>
                    <a:pt x="3320987" y="760466"/>
                    <a:pt x="3381470" y="764562"/>
                    <a:pt x="3440049" y="771610"/>
                  </a:cubicBezTo>
                  <a:cubicBezTo>
                    <a:pt x="3454908" y="773039"/>
                    <a:pt x="3469386" y="775039"/>
                    <a:pt x="3483864" y="776849"/>
                  </a:cubicBezTo>
                  <a:lnTo>
                    <a:pt x="3528536" y="782469"/>
                  </a:lnTo>
                  <a:lnTo>
                    <a:pt x="3628549" y="796089"/>
                  </a:lnTo>
                  <a:lnTo>
                    <a:pt x="3828574" y="823140"/>
                  </a:lnTo>
                  <a:cubicBezTo>
                    <a:pt x="3962019" y="840190"/>
                    <a:pt x="4095750" y="858573"/>
                    <a:pt x="4231196" y="874099"/>
                  </a:cubicBezTo>
                  <a:lnTo>
                    <a:pt x="4433126" y="897435"/>
                  </a:lnTo>
                  <a:lnTo>
                    <a:pt x="4485990" y="903246"/>
                  </a:lnTo>
                  <a:cubicBezTo>
                    <a:pt x="4503897" y="905151"/>
                    <a:pt x="4521708" y="907341"/>
                    <a:pt x="4539806" y="908961"/>
                  </a:cubicBezTo>
                  <a:lnTo>
                    <a:pt x="4593908" y="914199"/>
                  </a:lnTo>
                  <a:lnTo>
                    <a:pt x="4648296" y="918771"/>
                  </a:lnTo>
                  <a:cubicBezTo>
                    <a:pt x="4793456" y="930392"/>
                    <a:pt x="4942237" y="935631"/>
                    <a:pt x="5092446" y="931154"/>
                  </a:cubicBezTo>
                  <a:cubicBezTo>
                    <a:pt x="5242274" y="927249"/>
                    <a:pt x="5393627" y="911437"/>
                    <a:pt x="5533168" y="891816"/>
                  </a:cubicBezTo>
                  <a:cubicBezTo>
                    <a:pt x="5673471" y="872289"/>
                    <a:pt x="5798820" y="851906"/>
                    <a:pt x="5918169" y="840666"/>
                  </a:cubicBezTo>
                  <a:cubicBezTo>
                    <a:pt x="5948077" y="837809"/>
                    <a:pt x="5977795" y="835237"/>
                    <a:pt x="6007323" y="833237"/>
                  </a:cubicBezTo>
                  <a:cubicBezTo>
                    <a:pt x="6022086" y="832094"/>
                    <a:pt x="6036945" y="831332"/>
                    <a:pt x="6051709" y="830570"/>
                  </a:cubicBezTo>
                  <a:lnTo>
                    <a:pt x="6097429" y="828379"/>
                  </a:lnTo>
                  <a:cubicBezTo>
                    <a:pt x="6158960" y="825236"/>
                    <a:pt x="6223445" y="823807"/>
                    <a:pt x="6287834" y="822569"/>
                  </a:cubicBezTo>
                  <a:cubicBezTo>
                    <a:pt x="6417374" y="820664"/>
                    <a:pt x="6549485" y="820188"/>
                    <a:pt x="6681597" y="821235"/>
                  </a:cubicBezTo>
                  <a:cubicBezTo>
                    <a:pt x="6813899" y="822378"/>
                    <a:pt x="6946773" y="823617"/>
                    <a:pt x="7079647" y="826569"/>
                  </a:cubicBezTo>
                  <a:cubicBezTo>
                    <a:pt x="7212520" y="828951"/>
                    <a:pt x="7345585" y="831903"/>
                    <a:pt x="7478173" y="836094"/>
                  </a:cubicBezTo>
                  <a:cubicBezTo>
                    <a:pt x="7610475" y="839714"/>
                    <a:pt x="7743539" y="844953"/>
                    <a:pt x="7871937" y="851430"/>
                  </a:cubicBezTo>
                  <a:lnTo>
                    <a:pt x="7919657" y="854097"/>
                  </a:lnTo>
                  <a:cubicBezTo>
                    <a:pt x="7935564" y="854954"/>
                    <a:pt x="7949756" y="856192"/>
                    <a:pt x="7964901" y="857240"/>
                  </a:cubicBezTo>
                  <a:lnTo>
                    <a:pt x="8015955" y="861050"/>
                  </a:lnTo>
                  <a:cubicBezTo>
                    <a:pt x="8035195" y="862383"/>
                    <a:pt x="8053769" y="863622"/>
                    <a:pt x="8072247" y="864384"/>
                  </a:cubicBezTo>
                  <a:cubicBezTo>
                    <a:pt x="8145780" y="867527"/>
                    <a:pt x="8216456" y="868479"/>
                    <a:pt x="8286750" y="868384"/>
                  </a:cubicBezTo>
                  <a:cubicBezTo>
                    <a:pt x="8427148" y="867527"/>
                    <a:pt x="8565452" y="862574"/>
                    <a:pt x="8704040" y="853716"/>
                  </a:cubicBezTo>
                  <a:cubicBezTo>
                    <a:pt x="8842534" y="844762"/>
                    <a:pt x="8980741" y="832284"/>
                    <a:pt x="9120188" y="814092"/>
                  </a:cubicBezTo>
                  <a:cubicBezTo>
                    <a:pt x="9140761" y="811425"/>
                    <a:pt x="9161336" y="808567"/>
                    <a:pt x="9181909" y="805519"/>
                  </a:cubicBezTo>
                  <a:lnTo>
                    <a:pt x="9181909" y="396420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2587D38B-9E07-4A8B-B285-5FEBF6A60D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580789"/>
              <a:ext cx="9182100" cy="544245"/>
            </a:xfrm>
            <a:custGeom>
              <a:avLst/>
              <a:gdLst>
                <a:gd name="connsiteX0" fmla="*/ 9182100 w 9182100"/>
                <a:gd name="connsiteY0" fmla="*/ 154189 h 544245"/>
                <a:gd name="connsiteX1" fmla="*/ 9047702 w 9182100"/>
                <a:gd name="connsiteY1" fmla="*/ 162762 h 544245"/>
                <a:gd name="connsiteX2" fmla="*/ 8652224 w 9182100"/>
                <a:gd name="connsiteY2" fmla="*/ 178287 h 544245"/>
                <a:gd name="connsiteX3" fmla="*/ 8255603 w 9182100"/>
                <a:gd name="connsiteY3" fmla="*/ 161047 h 544245"/>
                <a:gd name="connsiteX4" fmla="*/ 8060722 w 9182100"/>
                <a:gd name="connsiteY4" fmla="*/ 140854 h 544245"/>
                <a:gd name="connsiteX5" fmla="*/ 8013478 w 9182100"/>
                <a:gd name="connsiteY5" fmla="*/ 134187 h 544245"/>
                <a:gd name="connsiteX6" fmla="*/ 7990428 w 9182100"/>
                <a:gd name="connsiteY6" fmla="*/ 130567 h 544245"/>
                <a:gd name="connsiteX7" fmla="*/ 7964139 w 9182100"/>
                <a:gd name="connsiteY7" fmla="*/ 126853 h 544245"/>
                <a:gd name="connsiteX8" fmla="*/ 7911656 w 9182100"/>
                <a:gd name="connsiteY8" fmla="*/ 119518 h 544245"/>
                <a:gd name="connsiteX9" fmla="*/ 7860220 w 9182100"/>
                <a:gd name="connsiteY9" fmla="*/ 113232 h 544245"/>
                <a:gd name="connsiteX10" fmla="*/ 7453884 w 9182100"/>
                <a:gd name="connsiteY10" fmla="*/ 70369 h 544245"/>
                <a:gd name="connsiteX11" fmla="*/ 7048976 w 9182100"/>
                <a:gd name="connsiteY11" fmla="*/ 36556 h 544245"/>
                <a:gd name="connsiteX12" fmla="*/ 6846285 w 9182100"/>
                <a:gd name="connsiteY12" fmla="*/ 22649 h 544245"/>
                <a:gd name="connsiteX13" fmla="*/ 6643212 w 9182100"/>
                <a:gd name="connsiteY13" fmla="*/ 11600 h 544245"/>
                <a:gd name="connsiteX14" fmla="*/ 6541485 w 9182100"/>
                <a:gd name="connsiteY14" fmla="*/ 7314 h 544245"/>
                <a:gd name="connsiteX15" fmla="*/ 6439567 w 9182100"/>
                <a:gd name="connsiteY15" fmla="*/ 3885 h 544245"/>
                <a:gd name="connsiteX16" fmla="*/ 6337459 w 9182100"/>
                <a:gd name="connsiteY16" fmla="*/ 1313 h 544245"/>
                <a:gd name="connsiteX17" fmla="*/ 6234970 w 9182100"/>
                <a:gd name="connsiteY17" fmla="*/ 75 h 544245"/>
                <a:gd name="connsiteX18" fmla="*/ 6027802 w 9182100"/>
                <a:gd name="connsiteY18" fmla="*/ 2265 h 544245"/>
                <a:gd name="connsiteX19" fmla="*/ 5921978 w 9182100"/>
                <a:gd name="connsiteY19" fmla="*/ 6552 h 544245"/>
                <a:gd name="connsiteX20" fmla="*/ 5815965 w 9182100"/>
                <a:gd name="connsiteY20" fmla="*/ 14362 h 544245"/>
                <a:gd name="connsiteX21" fmla="*/ 5408390 w 9182100"/>
                <a:gd name="connsiteY21" fmla="*/ 67036 h 544245"/>
                <a:gd name="connsiteX22" fmla="*/ 5023866 w 9182100"/>
                <a:gd name="connsiteY22" fmla="*/ 103992 h 544245"/>
                <a:gd name="connsiteX23" fmla="*/ 4831556 w 9182100"/>
                <a:gd name="connsiteY23" fmla="*/ 106374 h 544245"/>
                <a:gd name="connsiteX24" fmla="*/ 4637723 w 9182100"/>
                <a:gd name="connsiteY24" fmla="*/ 98754 h 544245"/>
                <a:gd name="connsiteX25" fmla="*/ 4442460 w 9182100"/>
                <a:gd name="connsiteY25" fmla="*/ 83038 h 544245"/>
                <a:gd name="connsiteX26" fmla="*/ 4341686 w 9182100"/>
                <a:gd name="connsiteY26" fmla="*/ 77227 h 544245"/>
                <a:gd name="connsiteX27" fmla="*/ 4241006 w 9182100"/>
                <a:gd name="connsiteY27" fmla="*/ 71989 h 544245"/>
                <a:gd name="connsiteX28" fmla="*/ 3836956 w 9182100"/>
                <a:gd name="connsiteY28" fmla="*/ 54177 h 544245"/>
                <a:gd name="connsiteX29" fmla="*/ 3634549 w 9182100"/>
                <a:gd name="connsiteY29" fmla="*/ 45414 h 544245"/>
                <a:gd name="connsiteX30" fmla="*/ 3533394 w 9182100"/>
                <a:gd name="connsiteY30" fmla="*/ 40461 h 544245"/>
                <a:gd name="connsiteX31" fmla="*/ 3481959 w 9182100"/>
                <a:gd name="connsiteY31" fmla="*/ 37889 h 544245"/>
                <a:gd name="connsiteX32" fmla="*/ 3430238 w 9182100"/>
                <a:gd name="connsiteY32" fmla="*/ 35889 h 544245"/>
                <a:gd name="connsiteX33" fmla="*/ 3020473 w 9182100"/>
                <a:gd name="connsiteY33" fmla="*/ 37603 h 544245"/>
                <a:gd name="connsiteX34" fmla="*/ 2614422 w 9182100"/>
                <a:gd name="connsiteY34" fmla="*/ 56844 h 544245"/>
                <a:gd name="connsiteX35" fmla="*/ 2208657 w 9182100"/>
                <a:gd name="connsiteY35" fmla="*/ 81609 h 544245"/>
                <a:gd name="connsiteX36" fmla="*/ 1800606 w 9182100"/>
                <a:gd name="connsiteY36" fmla="*/ 107612 h 544245"/>
                <a:gd name="connsiteX37" fmla="*/ 1594676 w 9182100"/>
                <a:gd name="connsiteY37" fmla="*/ 124948 h 544245"/>
                <a:gd name="connsiteX38" fmla="*/ 1491996 w 9182100"/>
                <a:gd name="connsiteY38" fmla="*/ 136568 h 544245"/>
                <a:gd name="connsiteX39" fmla="*/ 1442942 w 9182100"/>
                <a:gd name="connsiteY39" fmla="*/ 141902 h 544245"/>
                <a:gd name="connsiteX40" fmla="*/ 1418463 w 9182100"/>
                <a:gd name="connsiteY40" fmla="*/ 144664 h 544245"/>
                <a:gd name="connsiteX41" fmla="*/ 1393984 w 9182100"/>
                <a:gd name="connsiteY41" fmla="*/ 146855 h 544245"/>
                <a:gd name="connsiteX42" fmla="*/ 1006697 w 9182100"/>
                <a:gd name="connsiteY42" fmla="*/ 169810 h 544245"/>
                <a:gd name="connsiteX43" fmla="*/ 816864 w 9182100"/>
                <a:gd name="connsiteY43" fmla="*/ 170953 h 544245"/>
                <a:gd name="connsiteX44" fmla="*/ 769906 w 9182100"/>
                <a:gd name="connsiteY44" fmla="*/ 169715 h 544245"/>
                <a:gd name="connsiteX45" fmla="*/ 723043 w 9182100"/>
                <a:gd name="connsiteY45" fmla="*/ 168096 h 544245"/>
                <a:gd name="connsiteX46" fmla="*/ 676370 w 9182100"/>
                <a:gd name="connsiteY46" fmla="*/ 166286 h 544245"/>
                <a:gd name="connsiteX47" fmla="*/ 629888 w 9182100"/>
                <a:gd name="connsiteY47" fmla="*/ 163333 h 544245"/>
                <a:gd name="connsiteX48" fmla="*/ 445484 w 9182100"/>
                <a:gd name="connsiteY48" fmla="*/ 146093 h 544245"/>
                <a:gd name="connsiteX49" fmla="*/ 263366 w 9182100"/>
                <a:gd name="connsiteY49" fmla="*/ 115232 h 544245"/>
                <a:gd name="connsiteX50" fmla="*/ 81439 w 9182100"/>
                <a:gd name="connsiteY50" fmla="*/ 70369 h 544245"/>
                <a:gd name="connsiteX51" fmla="*/ 35338 w 9182100"/>
                <a:gd name="connsiteY51" fmla="*/ 57034 h 544245"/>
                <a:gd name="connsiteX52" fmla="*/ 0 w 9182100"/>
                <a:gd name="connsiteY52" fmla="*/ 46652 h 544245"/>
                <a:gd name="connsiteX53" fmla="*/ 0 w 9182100"/>
                <a:gd name="connsiteY53" fmla="*/ 426795 h 544245"/>
                <a:gd name="connsiteX54" fmla="*/ 178594 w 9182100"/>
                <a:gd name="connsiteY54" fmla="*/ 479658 h 544245"/>
                <a:gd name="connsiteX55" fmla="*/ 610457 w 9182100"/>
                <a:gd name="connsiteY55" fmla="*/ 542619 h 544245"/>
                <a:gd name="connsiteX56" fmla="*/ 826865 w 9182100"/>
                <a:gd name="connsiteY56" fmla="*/ 539666 h 544245"/>
                <a:gd name="connsiteX57" fmla="*/ 1039654 w 9182100"/>
                <a:gd name="connsiteY57" fmla="*/ 515187 h 544245"/>
                <a:gd name="connsiteX58" fmla="*/ 1449705 w 9182100"/>
                <a:gd name="connsiteY58" fmla="*/ 415270 h 544245"/>
                <a:gd name="connsiteX59" fmla="*/ 1548765 w 9182100"/>
                <a:gd name="connsiteY59" fmla="*/ 382123 h 544245"/>
                <a:gd name="connsiteX60" fmla="*/ 1642872 w 9182100"/>
                <a:gd name="connsiteY60" fmla="*/ 349261 h 544245"/>
                <a:gd name="connsiteX61" fmla="*/ 1832991 w 9182100"/>
                <a:gd name="connsiteY61" fmla="*/ 289158 h 544245"/>
                <a:gd name="connsiteX62" fmla="*/ 2222754 w 9182100"/>
                <a:gd name="connsiteY62" fmla="*/ 193623 h 544245"/>
                <a:gd name="connsiteX63" fmla="*/ 2620137 w 9182100"/>
                <a:gd name="connsiteY63" fmla="*/ 138378 h 544245"/>
                <a:gd name="connsiteX64" fmla="*/ 3020473 w 9182100"/>
                <a:gd name="connsiteY64" fmla="*/ 127234 h 544245"/>
                <a:gd name="connsiteX65" fmla="*/ 3219736 w 9182100"/>
                <a:gd name="connsiteY65" fmla="*/ 139807 h 544245"/>
                <a:gd name="connsiteX66" fmla="*/ 3318605 w 9182100"/>
                <a:gd name="connsiteY66" fmla="*/ 151713 h 544245"/>
                <a:gd name="connsiteX67" fmla="*/ 3367754 w 9182100"/>
                <a:gd name="connsiteY67" fmla="*/ 158666 h 544245"/>
                <a:gd name="connsiteX68" fmla="*/ 3416618 w 9182100"/>
                <a:gd name="connsiteY68" fmla="*/ 166858 h 544245"/>
                <a:gd name="connsiteX69" fmla="*/ 3465195 w 9182100"/>
                <a:gd name="connsiteY69" fmla="*/ 176097 h 544245"/>
                <a:gd name="connsiteX70" fmla="*/ 3513868 w 9182100"/>
                <a:gd name="connsiteY70" fmla="*/ 185908 h 544245"/>
                <a:gd name="connsiteX71" fmla="*/ 3612737 w 9182100"/>
                <a:gd name="connsiteY71" fmla="*/ 207625 h 544245"/>
                <a:gd name="connsiteX72" fmla="*/ 3810381 w 9182100"/>
                <a:gd name="connsiteY72" fmla="*/ 252106 h 544245"/>
                <a:gd name="connsiteX73" fmla="*/ 4206621 w 9182100"/>
                <a:gd name="connsiteY73" fmla="*/ 339736 h 544245"/>
                <a:gd name="connsiteX74" fmla="*/ 4306062 w 9182100"/>
                <a:gd name="connsiteY74" fmla="*/ 359834 h 544245"/>
                <a:gd name="connsiteX75" fmla="*/ 4405503 w 9182100"/>
                <a:gd name="connsiteY75" fmla="*/ 378979 h 544245"/>
                <a:gd name="connsiteX76" fmla="*/ 4611529 w 9182100"/>
                <a:gd name="connsiteY76" fmla="*/ 405745 h 544245"/>
                <a:gd name="connsiteX77" fmla="*/ 5031677 w 9182100"/>
                <a:gd name="connsiteY77" fmla="*/ 427462 h 544245"/>
                <a:gd name="connsiteX78" fmla="*/ 5243227 w 9182100"/>
                <a:gd name="connsiteY78" fmla="*/ 418699 h 544245"/>
                <a:gd name="connsiteX79" fmla="*/ 5451062 w 9182100"/>
                <a:gd name="connsiteY79" fmla="*/ 398029 h 544245"/>
                <a:gd name="connsiteX80" fmla="*/ 5844635 w 9182100"/>
                <a:gd name="connsiteY80" fmla="*/ 353071 h 544245"/>
                <a:gd name="connsiteX81" fmla="*/ 5939981 w 9182100"/>
                <a:gd name="connsiteY81" fmla="*/ 346975 h 544245"/>
                <a:gd name="connsiteX82" fmla="*/ 6035898 w 9182100"/>
                <a:gd name="connsiteY82" fmla="*/ 344118 h 544245"/>
                <a:gd name="connsiteX83" fmla="*/ 6232303 w 9182100"/>
                <a:gd name="connsiteY83" fmla="*/ 343642 h 544245"/>
                <a:gd name="connsiteX84" fmla="*/ 6630924 w 9182100"/>
                <a:gd name="connsiteY84" fmla="*/ 351071 h 544245"/>
                <a:gd name="connsiteX85" fmla="*/ 6831140 w 9182100"/>
                <a:gd name="connsiteY85" fmla="*/ 356596 h 544245"/>
                <a:gd name="connsiteX86" fmla="*/ 7031545 w 9182100"/>
                <a:gd name="connsiteY86" fmla="*/ 362501 h 544245"/>
                <a:gd name="connsiteX87" fmla="*/ 7432262 w 9182100"/>
                <a:gd name="connsiteY87" fmla="*/ 378408 h 544245"/>
                <a:gd name="connsiteX88" fmla="*/ 7830312 w 9182100"/>
                <a:gd name="connsiteY88" fmla="*/ 402506 h 544245"/>
                <a:gd name="connsiteX89" fmla="*/ 7879270 w 9182100"/>
                <a:gd name="connsiteY89" fmla="*/ 406792 h 544245"/>
                <a:gd name="connsiteX90" fmla="*/ 7926895 w 9182100"/>
                <a:gd name="connsiteY90" fmla="*/ 411745 h 544245"/>
                <a:gd name="connsiteX91" fmla="*/ 7977569 w 9182100"/>
                <a:gd name="connsiteY91" fmla="*/ 417175 h 544245"/>
                <a:gd name="connsiteX92" fmla="*/ 8030623 w 9182100"/>
                <a:gd name="connsiteY92" fmla="*/ 422127 h 544245"/>
                <a:gd name="connsiteX93" fmla="*/ 8237982 w 9182100"/>
                <a:gd name="connsiteY93" fmla="*/ 435177 h 544245"/>
                <a:gd name="connsiteX94" fmla="*/ 8647748 w 9182100"/>
                <a:gd name="connsiteY94" fmla="*/ 449464 h 544245"/>
                <a:gd name="connsiteX95" fmla="*/ 8852821 w 9182100"/>
                <a:gd name="connsiteY95" fmla="*/ 456132 h 544245"/>
                <a:gd name="connsiteX96" fmla="*/ 8955786 w 9182100"/>
                <a:gd name="connsiteY96" fmla="*/ 458132 h 544245"/>
                <a:gd name="connsiteX97" fmla="*/ 9059227 w 9182100"/>
                <a:gd name="connsiteY97" fmla="*/ 457751 h 544245"/>
                <a:gd name="connsiteX98" fmla="*/ 9182005 w 9182100"/>
                <a:gd name="connsiteY98" fmla="*/ 452512 h 544245"/>
                <a:gd name="connsiteX99" fmla="*/ 9182005 w 9182100"/>
                <a:gd name="connsiteY99" fmla="*/ 154189 h 54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</a:cxnLst>
              <a:rect l="l" t="t" r="r" b="b"/>
              <a:pathLst>
                <a:path w="9182100" h="544245">
                  <a:moveTo>
                    <a:pt x="9182100" y="154189"/>
                  </a:moveTo>
                  <a:cubicBezTo>
                    <a:pt x="9137618" y="157142"/>
                    <a:pt x="9092851" y="159904"/>
                    <a:pt x="9047702" y="162762"/>
                  </a:cubicBezTo>
                  <a:cubicBezTo>
                    <a:pt x="8917114" y="170668"/>
                    <a:pt x="8784717" y="178002"/>
                    <a:pt x="8652224" y="178287"/>
                  </a:cubicBezTo>
                  <a:cubicBezTo>
                    <a:pt x="8519732" y="178764"/>
                    <a:pt x="8387049" y="171239"/>
                    <a:pt x="8255603" y="161047"/>
                  </a:cubicBezTo>
                  <a:cubicBezTo>
                    <a:pt x="8189881" y="155904"/>
                    <a:pt x="8124539" y="149236"/>
                    <a:pt x="8060722" y="140854"/>
                  </a:cubicBezTo>
                  <a:cubicBezTo>
                    <a:pt x="8044815" y="138759"/>
                    <a:pt x="8029099" y="136473"/>
                    <a:pt x="8013478" y="134187"/>
                  </a:cubicBezTo>
                  <a:lnTo>
                    <a:pt x="7990428" y="130567"/>
                  </a:lnTo>
                  <a:lnTo>
                    <a:pt x="7964139" y="126853"/>
                  </a:lnTo>
                  <a:cubicBezTo>
                    <a:pt x="7946708" y="124376"/>
                    <a:pt x="7928896" y="121709"/>
                    <a:pt x="7911656" y="119518"/>
                  </a:cubicBezTo>
                  <a:lnTo>
                    <a:pt x="7860220" y="113232"/>
                  </a:lnTo>
                  <a:cubicBezTo>
                    <a:pt x="7723728" y="96277"/>
                    <a:pt x="7589044" y="83038"/>
                    <a:pt x="7453884" y="70369"/>
                  </a:cubicBezTo>
                  <a:cubicBezTo>
                    <a:pt x="7318915" y="57701"/>
                    <a:pt x="7184041" y="46366"/>
                    <a:pt x="7048976" y="36556"/>
                  </a:cubicBezTo>
                  <a:cubicBezTo>
                    <a:pt x="6981444" y="31793"/>
                    <a:pt x="6913912" y="26840"/>
                    <a:pt x="6846285" y="22649"/>
                  </a:cubicBezTo>
                  <a:cubicBezTo>
                    <a:pt x="6778657" y="18553"/>
                    <a:pt x="6710934" y="14934"/>
                    <a:pt x="6643212" y="11600"/>
                  </a:cubicBezTo>
                  <a:lnTo>
                    <a:pt x="6541485" y="7314"/>
                  </a:lnTo>
                  <a:cubicBezTo>
                    <a:pt x="6507576" y="5790"/>
                    <a:pt x="6473667" y="4647"/>
                    <a:pt x="6439567" y="3885"/>
                  </a:cubicBezTo>
                  <a:lnTo>
                    <a:pt x="6337459" y="1313"/>
                  </a:lnTo>
                  <a:lnTo>
                    <a:pt x="6234970" y="75"/>
                  </a:lnTo>
                  <a:cubicBezTo>
                    <a:pt x="6166295" y="-116"/>
                    <a:pt x="6097715" y="-116"/>
                    <a:pt x="6027802" y="2265"/>
                  </a:cubicBezTo>
                  <a:cubicBezTo>
                    <a:pt x="5993320" y="3123"/>
                    <a:pt x="5957412" y="4456"/>
                    <a:pt x="5921978" y="6552"/>
                  </a:cubicBezTo>
                  <a:cubicBezTo>
                    <a:pt x="5886546" y="8552"/>
                    <a:pt x="5851112" y="11124"/>
                    <a:pt x="5815965" y="14362"/>
                  </a:cubicBezTo>
                  <a:cubicBezTo>
                    <a:pt x="5674995" y="27126"/>
                    <a:pt x="5538597" y="48938"/>
                    <a:pt x="5408390" y="67036"/>
                  </a:cubicBezTo>
                  <a:cubicBezTo>
                    <a:pt x="5277993" y="85514"/>
                    <a:pt x="5151692" y="99039"/>
                    <a:pt x="5023866" y="103992"/>
                  </a:cubicBezTo>
                  <a:cubicBezTo>
                    <a:pt x="4960049" y="106660"/>
                    <a:pt x="4895946" y="107231"/>
                    <a:pt x="4831556" y="106374"/>
                  </a:cubicBezTo>
                  <a:cubicBezTo>
                    <a:pt x="4767167" y="105231"/>
                    <a:pt x="4702588" y="102468"/>
                    <a:pt x="4637723" y="98754"/>
                  </a:cubicBezTo>
                  <a:cubicBezTo>
                    <a:pt x="4572762" y="95230"/>
                    <a:pt x="4507992" y="88848"/>
                    <a:pt x="4442460" y="83038"/>
                  </a:cubicBezTo>
                  <a:cubicBezTo>
                    <a:pt x="4408837" y="80752"/>
                    <a:pt x="4375214" y="79228"/>
                    <a:pt x="4341686" y="77227"/>
                  </a:cubicBezTo>
                  <a:cubicBezTo>
                    <a:pt x="4308158" y="75227"/>
                    <a:pt x="4274534" y="73417"/>
                    <a:pt x="4241006" y="71989"/>
                  </a:cubicBezTo>
                  <a:cubicBezTo>
                    <a:pt x="4106895" y="65131"/>
                    <a:pt x="3971925" y="59797"/>
                    <a:pt x="3836956" y="54177"/>
                  </a:cubicBezTo>
                  <a:lnTo>
                    <a:pt x="3634549" y="45414"/>
                  </a:lnTo>
                  <a:lnTo>
                    <a:pt x="3533394" y="40461"/>
                  </a:lnTo>
                  <a:lnTo>
                    <a:pt x="3481959" y="37889"/>
                  </a:lnTo>
                  <a:cubicBezTo>
                    <a:pt x="3464719" y="37127"/>
                    <a:pt x="3447479" y="36079"/>
                    <a:pt x="3430238" y="35889"/>
                  </a:cubicBezTo>
                  <a:cubicBezTo>
                    <a:pt x="3292602" y="31126"/>
                    <a:pt x="3156299" y="33603"/>
                    <a:pt x="3020473" y="37603"/>
                  </a:cubicBezTo>
                  <a:cubicBezTo>
                    <a:pt x="2884741" y="41985"/>
                    <a:pt x="2749487" y="48843"/>
                    <a:pt x="2614422" y="56844"/>
                  </a:cubicBezTo>
                  <a:lnTo>
                    <a:pt x="2208657" y="81609"/>
                  </a:lnTo>
                  <a:cubicBezTo>
                    <a:pt x="2073116" y="89991"/>
                    <a:pt x="1937195" y="97515"/>
                    <a:pt x="1800606" y="107612"/>
                  </a:cubicBezTo>
                  <a:cubicBezTo>
                    <a:pt x="1732217" y="112184"/>
                    <a:pt x="1663827" y="117804"/>
                    <a:pt x="1594676" y="124948"/>
                  </a:cubicBezTo>
                  <a:lnTo>
                    <a:pt x="1491996" y="136568"/>
                  </a:lnTo>
                  <a:lnTo>
                    <a:pt x="1442942" y="141902"/>
                  </a:lnTo>
                  <a:lnTo>
                    <a:pt x="1418463" y="144664"/>
                  </a:lnTo>
                  <a:lnTo>
                    <a:pt x="1393984" y="146855"/>
                  </a:lnTo>
                  <a:cubicBezTo>
                    <a:pt x="1263491" y="159142"/>
                    <a:pt x="1134142" y="166667"/>
                    <a:pt x="1006697" y="169810"/>
                  </a:cubicBezTo>
                  <a:cubicBezTo>
                    <a:pt x="942975" y="172001"/>
                    <a:pt x="879729" y="171239"/>
                    <a:pt x="816864" y="170953"/>
                  </a:cubicBezTo>
                  <a:lnTo>
                    <a:pt x="769906" y="169715"/>
                  </a:lnTo>
                  <a:cubicBezTo>
                    <a:pt x="754285" y="169525"/>
                    <a:pt x="738569" y="169048"/>
                    <a:pt x="723043" y="168096"/>
                  </a:cubicBezTo>
                  <a:lnTo>
                    <a:pt x="676370" y="166286"/>
                  </a:lnTo>
                  <a:cubicBezTo>
                    <a:pt x="660845" y="165238"/>
                    <a:pt x="645414" y="164095"/>
                    <a:pt x="629888" y="163333"/>
                  </a:cubicBezTo>
                  <a:cubicBezTo>
                    <a:pt x="568071" y="159047"/>
                    <a:pt x="506540" y="154094"/>
                    <a:pt x="445484" y="146093"/>
                  </a:cubicBezTo>
                  <a:cubicBezTo>
                    <a:pt x="384524" y="137997"/>
                    <a:pt x="323850" y="128091"/>
                    <a:pt x="263366" y="115232"/>
                  </a:cubicBezTo>
                  <a:cubicBezTo>
                    <a:pt x="202787" y="102850"/>
                    <a:pt x="142589" y="87419"/>
                    <a:pt x="81439" y="70369"/>
                  </a:cubicBezTo>
                  <a:cubicBezTo>
                    <a:pt x="66199" y="66178"/>
                    <a:pt x="50864" y="61702"/>
                    <a:pt x="35338" y="57034"/>
                  </a:cubicBezTo>
                  <a:lnTo>
                    <a:pt x="0" y="46652"/>
                  </a:lnTo>
                  <a:lnTo>
                    <a:pt x="0" y="426795"/>
                  </a:lnTo>
                  <a:cubicBezTo>
                    <a:pt x="58198" y="446416"/>
                    <a:pt x="117920" y="464323"/>
                    <a:pt x="178594" y="479658"/>
                  </a:cubicBezTo>
                  <a:cubicBezTo>
                    <a:pt x="319850" y="514901"/>
                    <a:pt x="465582" y="537094"/>
                    <a:pt x="610457" y="542619"/>
                  </a:cubicBezTo>
                  <a:cubicBezTo>
                    <a:pt x="682943" y="545953"/>
                    <a:pt x="755142" y="543762"/>
                    <a:pt x="826865" y="539666"/>
                  </a:cubicBezTo>
                  <a:cubicBezTo>
                    <a:pt x="898398" y="534523"/>
                    <a:pt x="969645" y="526903"/>
                    <a:pt x="1039654" y="515187"/>
                  </a:cubicBezTo>
                  <a:cubicBezTo>
                    <a:pt x="1180052" y="492517"/>
                    <a:pt x="1316736" y="457751"/>
                    <a:pt x="1449705" y="415270"/>
                  </a:cubicBezTo>
                  <a:cubicBezTo>
                    <a:pt x="1483138" y="405364"/>
                    <a:pt x="1515809" y="393172"/>
                    <a:pt x="1548765" y="382123"/>
                  </a:cubicBezTo>
                  <a:lnTo>
                    <a:pt x="1642872" y="349261"/>
                  </a:lnTo>
                  <a:cubicBezTo>
                    <a:pt x="1705261" y="328211"/>
                    <a:pt x="1768983" y="308208"/>
                    <a:pt x="1832991" y="289158"/>
                  </a:cubicBezTo>
                  <a:cubicBezTo>
                    <a:pt x="1961198" y="251821"/>
                    <a:pt x="2091404" y="219435"/>
                    <a:pt x="2222754" y="193623"/>
                  </a:cubicBezTo>
                  <a:cubicBezTo>
                    <a:pt x="2354199" y="168382"/>
                    <a:pt x="2486882" y="149332"/>
                    <a:pt x="2620137" y="138378"/>
                  </a:cubicBezTo>
                  <a:cubicBezTo>
                    <a:pt x="2753392" y="127424"/>
                    <a:pt x="2887123" y="122947"/>
                    <a:pt x="3020473" y="127234"/>
                  </a:cubicBezTo>
                  <a:cubicBezTo>
                    <a:pt x="3087148" y="129043"/>
                    <a:pt x="3153632" y="133711"/>
                    <a:pt x="3219736" y="139807"/>
                  </a:cubicBezTo>
                  <a:cubicBezTo>
                    <a:pt x="3252788" y="143426"/>
                    <a:pt x="3285839" y="146760"/>
                    <a:pt x="3318605" y="151713"/>
                  </a:cubicBezTo>
                  <a:lnTo>
                    <a:pt x="3367754" y="158666"/>
                  </a:lnTo>
                  <a:cubicBezTo>
                    <a:pt x="3384042" y="161238"/>
                    <a:pt x="3400330" y="164000"/>
                    <a:pt x="3416618" y="166858"/>
                  </a:cubicBezTo>
                  <a:cubicBezTo>
                    <a:pt x="3432905" y="169525"/>
                    <a:pt x="3449003" y="172954"/>
                    <a:pt x="3465195" y="176097"/>
                  </a:cubicBezTo>
                  <a:cubicBezTo>
                    <a:pt x="3481483" y="179431"/>
                    <a:pt x="3497199" y="182288"/>
                    <a:pt x="3513868" y="185908"/>
                  </a:cubicBezTo>
                  <a:lnTo>
                    <a:pt x="3612737" y="207625"/>
                  </a:lnTo>
                  <a:lnTo>
                    <a:pt x="3810381" y="252106"/>
                  </a:lnTo>
                  <a:cubicBezTo>
                    <a:pt x="3942112" y="282015"/>
                    <a:pt x="4073843" y="312590"/>
                    <a:pt x="4206621" y="339736"/>
                  </a:cubicBezTo>
                  <a:cubicBezTo>
                    <a:pt x="4239768" y="346785"/>
                    <a:pt x="4272915" y="353452"/>
                    <a:pt x="4306062" y="359834"/>
                  </a:cubicBezTo>
                  <a:cubicBezTo>
                    <a:pt x="4339209" y="366216"/>
                    <a:pt x="4372356" y="372979"/>
                    <a:pt x="4405503" y="378979"/>
                  </a:cubicBezTo>
                  <a:cubicBezTo>
                    <a:pt x="4473416" y="389266"/>
                    <a:pt x="4542378" y="398410"/>
                    <a:pt x="4611529" y="405745"/>
                  </a:cubicBezTo>
                  <a:cubicBezTo>
                    <a:pt x="4749832" y="420794"/>
                    <a:pt x="4890326" y="428795"/>
                    <a:pt x="5031677" y="427462"/>
                  </a:cubicBezTo>
                  <a:cubicBezTo>
                    <a:pt x="5102352" y="426985"/>
                    <a:pt x="5173028" y="423747"/>
                    <a:pt x="5243227" y="418699"/>
                  </a:cubicBezTo>
                  <a:cubicBezTo>
                    <a:pt x="5313427" y="413650"/>
                    <a:pt x="5382959" y="406030"/>
                    <a:pt x="5451062" y="398029"/>
                  </a:cubicBezTo>
                  <a:cubicBezTo>
                    <a:pt x="5587651" y="381551"/>
                    <a:pt x="5717381" y="362501"/>
                    <a:pt x="5844635" y="353071"/>
                  </a:cubicBezTo>
                  <a:cubicBezTo>
                    <a:pt x="5876544" y="350690"/>
                    <a:pt x="5908262" y="348404"/>
                    <a:pt x="5939981" y="346975"/>
                  </a:cubicBezTo>
                  <a:cubicBezTo>
                    <a:pt x="5971794" y="345356"/>
                    <a:pt x="6003036" y="344308"/>
                    <a:pt x="6035898" y="344118"/>
                  </a:cubicBezTo>
                  <a:cubicBezTo>
                    <a:pt x="6100477" y="343070"/>
                    <a:pt x="6166390" y="343356"/>
                    <a:pt x="6232303" y="343642"/>
                  </a:cubicBezTo>
                  <a:cubicBezTo>
                    <a:pt x="6364415" y="344880"/>
                    <a:pt x="6497669" y="347833"/>
                    <a:pt x="6630924" y="351071"/>
                  </a:cubicBezTo>
                  <a:lnTo>
                    <a:pt x="6831140" y="356596"/>
                  </a:lnTo>
                  <a:lnTo>
                    <a:pt x="7031545" y="362501"/>
                  </a:lnTo>
                  <a:cubicBezTo>
                    <a:pt x="7165086" y="367454"/>
                    <a:pt x="7298818" y="371835"/>
                    <a:pt x="7432262" y="378408"/>
                  </a:cubicBezTo>
                  <a:cubicBezTo>
                    <a:pt x="7565518" y="384790"/>
                    <a:pt x="7699153" y="392124"/>
                    <a:pt x="7830312" y="402506"/>
                  </a:cubicBezTo>
                  <a:lnTo>
                    <a:pt x="7879270" y="406792"/>
                  </a:lnTo>
                  <a:lnTo>
                    <a:pt x="7926895" y="411745"/>
                  </a:lnTo>
                  <a:lnTo>
                    <a:pt x="7977569" y="417175"/>
                  </a:lnTo>
                  <a:cubicBezTo>
                    <a:pt x="7995380" y="418984"/>
                    <a:pt x="8013097" y="420699"/>
                    <a:pt x="8030623" y="422127"/>
                  </a:cubicBezTo>
                  <a:cubicBezTo>
                    <a:pt x="8100632" y="427843"/>
                    <a:pt x="8169402" y="431748"/>
                    <a:pt x="8237982" y="435177"/>
                  </a:cubicBezTo>
                  <a:cubicBezTo>
                    <a:pt x="8375047" y="442035"/>
                    <a:pt x="8511254" y="444511"/>
                    <a:pt x="8647748" y="449464"/>
                  </a:cubicBezTo>
                  <a:cubicBezTo>
                    <a:pt x="8715946" y="451750"/>
                    <a:pt x="8784336" y="454513"/>
                    <a:pt x="8852821" y="456132"/>
                  </a:cubicBezTo>
                  <a:cubicBezTo>
                    <a:pt x="8887111" y="456989"/>
                    <a:pt x="8921401" y="457751"/>
                    <a:pt x="8955786" y="458132"/>
                  </a:cubicBezTo>
                  <a:cubicBezTo>
                    <a:pt x="8990171" y="458323"/>
                    <a:pt x="9024651" y="458227"/>
                    <a:pt x="9059227" y="457751"/>
                  </a:cubicBezTo>
                  <a:cubicBezTo>
                    <a:pt x="9099995" y="456989"/>
                    <a:pt x="9140857" y="455275"/>
                    <a:pt x="9182005" y="452512"/>
                  </a:cubicBezTo>
                  <a:lnTo>
                    <a:pt x="9182005" y="154189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5EF4DD4B-217B-4346-A2B8-4327936399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324550"/>
              <a:ext cx="9182100" cy="765639"/>
            </a:xfrm>
            <a:custGeom>
              <a:avLst/>
              <a:gdLst>
                <a:gd name="connsiteX0" fmla="*/ 9182100 w 9182100"/>
                <a:gd name="connsiteY0" fmla="*/ 351088 h 765639"/>
                <a:gd name="connsiteX1" fmla="*/ 9178480 w 9182100"/>
                <a:gd name="connsiteY1" fmla="*/ 350993 h 765639"/>
                <a:gd name="connsiteX2" fmla="*/ 8783955 w 9182100"/>
                <a:gd name="connsiteY2" fmla="*/ 327561 h 765639"/>
                <a:gd name="connsiteX3" fmla="*/ 8390763 w 9182100"/>
                <a:gd name="connsiteY3" fmla="*/ 288795 h 765639"/>
                <a:gd name="connsiteX4" fmla="*/ 8199502 w 9182100"/>
                <a:gd name="connsiteY4" fmla="*/ 262601 h 765639"/>
                <a:gd name="connsiteX5" fmla="*/ 8153972 w 9182100"/>
                <a:gd name="connsiteY5" fmla="*/ 254886 h 765639"/>
                <a:gd name="connsiteX6" fmla="*/ 8131588 w 9182100"/>
                <a:gd name="connsiteY6" fmla="*/ 250790 h 765639"/>
                <a:gd name="connsiteX7" fmla="*/ 8104632 w 9182100"/>
                <a:gd name="connsiteY7" fmla="*/ 246504 h 765639"/>
                <a:gd name="connsiteX8" fmla="*/ 8050911 w 9182100"/>
                <a:gd name="connsiteY8" fmla="*/ 238217 h 765639"/>
                <a:gd name="connsiteX9" fmla="*/ 7998810 w 9182100"/>
                <a:gd name="connsiteY9" fmla="*/ 230978 h 765639"/>
                <a:gd name="connsiteX10" fmla="*/ 7589902 w 9182100"/>
                <a:gd name="connsiteY10" fmla="*/ 183925 h 765639"/>
                <a:gd name="connsiteX11" fmla="*/ 7183469 w 9182100"/>
                <a:gd name="connsiteY11" fmla="*/ 147634 h 765639"/>
                <a:gd name="connsiteX12" fmla="*/ 6775990 w 9182100"/>
                <a:gd name="connsiteY12" fmla="*/ 119821 h 765639"/>
                <a:gd name="connsiteX13" fmla="*/ 6364795 w 9182100"/>
                <a:gd name="connsiteY13" fmla="*/ 102391 h 765639"/>
                <a:gd name="connsiteX14" fmla="*/ 6154293 w 9182100"/>
                <a:gd name="connsiteY14" fmla="*/ 100581 h 765639"/>
                <a:gd name="connsiteX15" fmla="*/ 6100287 w 9182100"/>
                <a:gd name="connsiteY15" fmla="*/ 101343 h 765639"/>
                <a:gd name="connsiteX16" fmla="*/ 6045327 w 9182100"/>
                <a:gd name="connsiteY16" fmla="*/ 103438 h 765639"/>
                <a:gd name="connsiteX17" fmla="*/ 5935980 w 9182100"/>
                <a:gd name="connsiteY17" fmla="*/ 110296 h 765639"/>
                <a:gd name="connsiteX18" fmla="*/ 5523357 w 9182100"/>
                <a:gd name="connsiteY18" fmla="*/ 157635 h 765639"/>
                <a:gd name="connsiteX19" fmla="*/ 5149882 w 9182100"/>
                <a:gd name="connsiteY19" fmla="*/ 185639 h 765639"/>
                <a:gd name="connsiteX20" fmla="*/ 4777073 w 9182100"/>
                <a:gd name="connsiteY20" fmla="*/ 170685 h 765639"/>
                <a:gd name="connsiteX21" fmla="*/ 4729925 w 9182100"/>
                <a:gd name="connsiteY21" fmla="*/ 166208 h 765639"/>
                <a:gd name="connsiteX22" fmla="*/ 4682585 w 9182100"/>
                <a:gd name="connsiteY22" fmla="*/ 161064 h 765639"/>
                <a:gd name="connsiteX23" fmla="*/ 4635151 w 9182100"/>
                <a:gd name="connsiteY23" fmla="*/ 155445 h 765639"/>
                <a:gd name="connsiteX24" fmla="*/ 4611434 w 9182100"/>
                <a:gd name="connsiteY24" fmla="*/ 152492 h 765639"/>
                <a:gd name="connsiteX25" fmla="*/ 4587145 w 9182100"/>
                <a:gd name="connsiteY25" fmla="*/ 149349 h 765639"/>
                <a:gd name="connsiteX26" fmla="*/ 4387977 w 9182100"/>
                <a:gd name="connsiteY26" fmla="*/ 122774 h 765639"/>
                <a:gd name="connsiteX27" fmla="*/ 3989356 w 9182100"/>
                <a:gd name="connsiteY27" fmla="*/ 68577 h 765639"/>
                <a:gd name="connsiteX28" fmla="*/ 3789140 w 9182100"/>
                <a:gd name="connsiteY28" fmla="*/ 42192 h 765639"/>
                <a:gd name="connsiteX29" fmla="*/ 3689033 w 9182100"/>
                <a:gd name="connsiteY29" fmla="*/ 29143 h 765639"/>
                <a:gd name="connsiteX30" fmla="*/ 3634835 w 9182100"/>
                <a:gd name="connsiteY30" fmla="*/ 22571 h 765639"/>
                <a:gd name="connsiteX31" fmla="*/ 3579876 w 9182100"/>
                <a:gd name="connsiteY31" fmla="*/ 16856 h 765639"/>
                <a:gd name="connsiteX32" fmla="*/ 3147441 w 9182100"/>
                <a:gd name="connsiteY32" fmla="*/ 473 h 765639"/>
                <a:gd name="connsiteX33" fmla="*/ 2724722 w 9182100"/>
                <a:gd name="connsiteY33" fmla="*/ 22857 h 765639"/>
                <a:gd name="connsiteX34" fmla="*/ 1898428 w 9182100"/>
                <a:gd name="connsiteY34" fmla="*/ 147730 h 765639"/>
                <a:gd name="connsiteX35" fmla="*/ 1692878 w 9182100"/>
                <a:gd name="connsiteY35" fmla="*/ 195069 h 765639"/>
                <a:gd name="connsiteX36" fmla="*/ 1640205 w 9182100"/>
                <a:gd name="connsiteY36" fmla="*/ 208785 h 765639"/>
                <a:gd name="connsiteX37" fmla="*/ 1592294 w 9182100"/>
                <a:gd name="connsiteY37" fmla="*/ 221643 h 765639"/>
                <a:gd name="connsiteX38" fmla="*/ 1500092 w 9182100"/>
                <a:gd name="connsiteY38" fmla="*/ 245551 h 765639"/>
                <a:gd name="connsiteX39" fmla="*/ 1130046 w 9182100"/>
                <a:gd name="connsiteY39" fmla="*/ 318227 h 765639"/>
                <a:gd name="connsiteX40" fmla="*/ 944880 w 9182100"/>
                <a:gd name="connsiteY40" fmla="*/ 337658 h 765639"/>
                <a:gd name="connsiteX41" fmla="*/ 852583 w 9182100"/>
                <a:gd name="connsiteY41" fmla="*/ 341944 h 765639"/>
                <a:gd name="connsiteX42" fmla="*/ 760476 w 9182100"/>
                <a:gd name="connsiteY42" fmla="*/ 343087 h 765639"/>
                <a:gd name="connsiteX43" fmla="*/ 577215 w 9182100"/>
                <a:gd name="connsiteY43" fmla="*/ 332800 h 765639"/>
                <a:gd name="connsiteX44" fmla="*/ 394907 w 9182100"/>
                <a:gd name="connsiteY44" fmla="*/ 305463 h 765639"/>
                <a:gd name="connsiteX45" fmla="*/ 211265 w 9182100"/>
                <a:gd name="connsiteY45" fmla="*/ 261363 h 765639"/>
                <a:gd name="connsiteX46" fmla="*/ 17526 w 9182100"/>
                <a:gd name="connsiteY46" fmla="*/ 204880 h 765639"/>
                <a:gd name="connsiteX47" fmla="*/ 0 w 9182100"/>
                <a:gd name="connsiteY47" fmla="*/ 199927 h 765639"/>
                <a:gd name="connsiteX48" fmla="*/ 0 w 9182100"/>
                <a:gd name="connsiteY48" fmla="*/ 526920 h 765639"/>
                <a:gd name="connsiteX49" fmla="*/ 100298 w 9182100"/>
                <a:gd name="connsiteY49" fmla="*/ 571973 h 765639"/>
                <a:gd name="connsiteX50" fmla="*/ 301562 w 9182100"/>
                <a:gd name="connsiteY50" fmla="*/ 649697 h 765639"/>
                <a:gd name="connsiteX51" fmla="*/ 731044 w 9182100"/>
                <a:gd name="connsiteY51" fmla="*/ 746947 h 765639"/>
                <a:gd name="connsiteX52" fmla="*/ 1168241 w 9182100"/>
                <a:gd name="connsiteY52" fmla="*/ 762759 h 765639"/>
                <a:gd name="connsiteX53" fmla="*/ 1596581 w 9182100"/>
                <a:gd name="connsiteY53" fmla="*/ 716944 h 765639"/>
                <a:gd name="connsiteX54" fmla="*/ 1701641 w 9182100"/>
                <a:gd name="connsiteY54" fmla="*/ 697894 h 765639"/>
                <a:gd name="connsiteX55" fmla="*/ 1752124 w 9182100"/>
                <a:gd name="connsiteY55" fmla="*/ 688273 h 765639"/>
                <a:gd name="connsiteX56" fmla="*/ 1797939 w 9182100"/>
                <a:gd name="connsiteY56" fmla="*/ 679891 h 765639"/>
                <a:gd name="connsiteX57" fmla="*/ 1988630 w 9182100"/>
                <a:gd name="connsiteY57" fmla="*/ 649316 h 765639"/>
                <a:gd name="connsiteX58" fmla="*/ 2376297 w 9182100"/>
                <a:gd name="connsiteY58" fmla="*/ 601691 h 765639"/>
                <a:gd name="connsiteX59" fmla="*/ 2570416 w 9182100"/>
                <a:gd name="connsiteY59" fmla="*/ 584165 h 765639"/>
                <a:gd name="connsiteX60" fmla="*/ 2764155 w 9182100"/>
                <a:gd name="connsiteY60" fmla="*/ 571497 h 765639"/>
                <a:gd name="connsiteX61" fmla="*/ 2956941 w 9182100"/>
                <a:gd name="connsiteY61" fmla="*/ 564163 h 765639"/>
                <a:gd name="connsiteX62" fmla="*/ 3148298 w 9182100"/>
                <a:gd name="connsiteY62" fmla="*/ 562639 h 765639"/>
                <a:gd name="connsiteX63" fmla="*/ 3337274 w 9182100"/>
                <a:gd name="connsiteY63" fmla="*/ 568544 h 765639"/>
                <a:gd name="connsiteX64" fmla="*/ 3522345 w 9182100"/>
                <a:gd name="connsiteY64" fmla="*/ 583308 h 765639"/>
                <a:gd name="connsiteX65" fmla="*/ 3567779 w 9182100"/>
                <a:gd name="connsiteY65" fmla="*/ 588642 h 765639"/>
                <a:gd name="connsiteX66" fmla="*/ 3613785 w 9182100"/>
                <a:gd name="connsiteY66" fmla="*/ 594357 h 765639"/>
                <a:gd name="connsiteX67" fmla="*/ 3713798 w 9182100"/>
                <a:gd name="connsiteY67" fmla="*/ 607882 h 765639"/>
                <a:gd name="connsiteX68" fmla="*/ 3913823 w 9182100"/>
                <a:gd name="connsiteY68" fmla="*/ 634838 h 765639"/>
                <a:gd name="connsiteX69" fmla="*/ 4315873 w 9182100"/>
                <a:gd name="connsiteY69" fmla="*/ 686273 h 765639"/>
                <a:gd name="connsiteX70" fmla="*/ 4517422 w 9182100"/>
                <a:gd name="connsiteY70" fmla="*/ 710086 h 765639"/>
                <a:gd name="connsiteX71" fmla="*/ 4728972 w 9182100"/>
                <a:gd name="connsiteY71" fmla="*/ 731422 h 765639"/>
                <a:gd name="connsiteX72" fmla="*/ 5162931 w 9182100"/>
                <a:gd name="connsiteY72" fmla="*/ 744185 h 765639"/>
                <a:gd name="connsiteX73" fmla="*/ 5594033 w 9182100"/>
                <a:gd name="connsiteY73" fmla="*/ 706466 h 765639"/>
                <a:gd name="connsiteX74" fmla="*/ 5982939 w 9182100"/>
                <a:gd name="connsiteY74" fmla="*/ 655793 h 765639"/>
                <a:gd name="connsiteX75" fmla="*/ 6075045 w 9182100"/>
                <a:gd name="connsiteY75" fmla="*/ 648459 h 765639"/>
                <a:gd name="connsiteX76" fmla="*/ 6167819 w 9182100"/>
                <a:gd name="connsiteY76" fmla="*/ 643887 h 765639"/>
                <a:gd name="connsiteX77" fmla="*/ 6361081 w 9182100"/>
                <a:gd name="connsiteY77" fmla="*/ 639124 h 765639"/>
                <a:gd name="connsiteX78" fmla="*/ 6757321 w 9182100"/>
                <a:gd name="connsiteY78" fmla="*/ 640458 h 765639"/>
                <a:gd name="connsiteX79" fmla="*/ 7156704 w 9182100"/>
                <a:gd name="connsiteY79" fmla="*/ 649030 h 765639"/>
                <a:gd name="connsiteX80" fmla="*/ 7556373 w 9182100"/>
                <a:gd name="connsiteY80" fmla="*/ 662365 h 765639"/>
                <a:gd name="connsiteX81" fmla="*/ 7952328 w 9182100"/>
                <a:gd name="connsiteY81" fmla="*/ 682177 h 765639"/>
                <a:gd name="connsiteX82" fmla="*/ 8000714 w 9182100"/>
                <a:gd name="connsiteY82" fmla="*/ 685511 h 765639"/>
                <a:gd name="connsiteX83" fmla="*/ 8047196 w 9182100"/>
                <a:gd name="connsiteY83" fmla="*/ 689416 h 765639"/>
                <a:gd name="connsiteX84" fmla="*/ 8097965 w 9182100"/>
                <a:gd name="connsiteY84" fmla="*/ 693893 h 765639"/>
                <a:gd name="connsiteX85" fmla="*/ 8152733 w 9182100"/>
                <a:gd name="connsiteY85" fmla="*/ 697894 h 765639"/>
                <a:gd name="connsiteX86" fmla="*/ 8363903 w 9182100"/>
                <a:gd name="connsiteY86" fmla="*/ 705133 h 765639"/>
                <a:gd name="connsiteX87" fmla="*/ 8777764 w 9182100"/>
                <a:gd name="connsiteY87" fmla="*/ 698084 h 765639"/>
                <a:gd name="connsiteX88" fmla="*/ 9182005 w 9182100"/>
                <a:gd name="connsiteY88" fmla="*/ 668366 h 765639"/>
                <a:gd name="connsiteX89" fmla="*/ 9182005 w 9182100"/>
                <a:gd name="connsiteY89" fmla="*/ 351088 h 765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182100" h="765639">
                  <a:moveTo>
                    <a:pt x="9182100" y="351088"/>
                  </a:moveTo>
                  <a:cubicBezTo>
                    <a:pt x="9180862" y="351088"/>
                    <a:pt x="9179719" y="350993"/>
                    <a:pt x="9178480" y="350993"/>
                  </a:cubicBezTo>
                  <a:cubicBezTo>
                    <a:pt x="9047607" y="346421"/>
                    <a:pt x="8915591" y="337944"/>
                    <a:pt x="8783955" y="327561"/>
                  </a:cubicBezTo>
                  <a:cubicBezTo>
                    <a:pt x="8652320" y="316894"/>
                    <a:pt x="8520589" y="304416"/>
                    <a:pt x="8390763" y="288795"/>
                  </a:cubicBezTo>
                  <a:cubicBezTo>
                    <a:pt x="8325898" y="281175"/>
                    <a:pt x="8261509" y="272602"/>
                    <a:pt x="8199502" y="262601"/>
                  </a:cubicBezTo>
                  <a:cubicBezTo>
                    <a:pt x="8184070" y="260029"/>
                    <a:pt x="8168831" y="257553"/>
                    <a:pt x="8153972" y="254886"/>
                  </a:cubicBezTo>
                  <a:lnTo>
                    <a:pt x="8131588" y="250790"/>
                  </a:lnTo>
                  <a:lnTo>
                    <a:pt x="8104632" y="246504"/>
                  </a:lnTo>
                  <a:cubicBezTo>
                    <a:pt x="8086725" y="243741"/>
                    <a:pt x="8068247" y="240598"/>
                    <a:pt x="8050911" y="238217"/>
                  </a:cubicBezTo>
                  <a:lnTo>
                    <a:pt x="7998810" y="230978"/>
                  </a:lnTo>
                  <a:cubicBezTo>
                    <a:pt x="7860697" y="212023"/>
                    <a:pt x="7725633" y="198021"/>
                    <a:pt x="7589902" y="183925"/>
                  </a:cubicBezTo>
                  <a:cubicBezTo>
                    <a:pt x="7454360" y="170304"/>
                    <a:pt x="7319010" y="158779"/>
                    <a:pt x="7183469" y="147634"/>
                  </a:cubicBezTo>
                  <a:cubicBezTo>
                    <a:pt x="7047929" y="137252"/>
                    <a:pt x="6912198" y="127632"/>
                    <a:pt x="6775990" y="119821"/>
                  </a:cubicBezTo>
                  <a:cubicBezTo>
                    <a:pt x="6639592" y="112582"/>
                    <a:pt x="6503194" y="105439"/>
                    <a:pt x="6364795" y="102391"/>
                  </a:cubicBezTo>
                  <a:cubicBezTo>
                    <a:pt x="6295263" y="101057"/>
                    <a:pt x="6225826" y="99819"/>
                    <a:pt x="6154293" y="100581"/>
                  </a:cubicBezTo>
                  <a:cubicBezTo>
                    <a:pt x="6136577" y="100581"/>
                    <a:pt x="6118860" y="100581"/>
                    <a:pt x="6100287" y="101343"/>
                  </a:cubicBezTo>
                  <a:cubicBezTo>
                    <a:pt x="6081903" y="101819"/>
                    <a:pt x="6063615" y="102486"/>
                    <a:pt x="6045327" y="103438"/>
                  </a:cubicBezTo>
                  <a:cubicBezTo>
                    <a:pt x="6008656" y="104962"/>
                    <a:pt x="5972175" y="107439"/>
                    <a:pt x="5935980" y="110296"/>
                  </a:cubicBezTo>
                  <a:cubicBezTo>
                    <a:pt x="5790724" y="121631"/>
                    <a:pt x="5651659" y="142110"/>
                    <a:pt x="5523357" y="157635"/>
                  </a:cubicBezTo>
                  <a:cubicBezTo>
                    <a:pt x="5394484" y="173542"/>
                    <a:pt x="5273040" y="183543"/>
                    <a:pt x="5149882" y="185639"/>
                  </a:cubicBezTo>
                  <a:cubicBezTo>
                    <a:pt x="5027010" y="187925"/>
                    <a:pt x="4902803" y="182210"/>
                    <a:pt x="4777073" y="170685"/>
                  </a:cubicBezTo>
                  <a:lnTo>
                    <a:pt x="4729925" y="166208"/>
                  </a:lnTo>
                  <a:lnTo>
                    <a:pt x="4682585" y="161064"/>
                  </a:lnTo>
                  <a:cubicBezTo>
                    <a:pt x="4666869" y="159445"/>
                    <a:pt x="4650963" y="157350"/>
                    <a:pt x="4635151" y="155445"/>
                  </a:cubicBezTo>
                  <a:lnTo>
                    <a:pt x="4611434" y="152492"/>
                  </a:lnTo>
                  <a:cubicBezTo>
                    <a:pt x="4603623" y="151539"/>
                    <a:pt x="4595622" y="150587"/>
                    <a:pt x="4587145" y="149349"/>
                  </a:cubicBezTo>
                  <a:lnTo>
                    <a:pt x="4387977" y="122774"/>
                  </a:lnTo>
                  <a:lnTo>
                    <a:pt x="3989356" y="68577"/>
                  </a:lnTo>
                  <a:lnTo>
                    <a:pt x="3789140" y="42192"/>
                  </a:lnTo>
                  <a:lnTo>
                    <a:pt x="3689033" y="29143"/>
                  </a:lnTo>
                  <a:lnTo>
                    <a:pt x="3634835" y="22571"/>
                  </a:lnTo>
                  <a:cubicBezTo>
                    <a:pt x="3616452" y="20285"/>
                    <a:pt x="3598069" y="18380"/>
                    <a:pt x="3579876" y="16856"/>
                  </a:cubicBezTo>
                  <a:cubicBezTo>
                    <a:pt x="3433667" y="3140"/>
                    <a:pt x="3289840" y="-1622"/>
                    <a:pt x="3147441" y="473"/>
                  </a:cubicBezTo>
                  <a:cubicBezTo>
                    <a:pt x="3005138" y="2283"/>
                    <a:pt x="2864263" y="10188"/>
                    <a:pt x="2724722" y="22857"/>
                  </a:cubicBezTo>
                  <a:cubicBezTo>
                    <a:pt x="2445353" y="48098"/>
                    <a:pt x="2171129" y="90198"/>
                    <a:pt x="1898428" y="147730"/>
                  </a:cubicBezTo>
                  <a:cubicBezTo>
                    <a:pt x="1830134" y="162208"/>
                    <a:pt x="1762030" y="177448"/>
                    <a:pt x="1692878" y="195069"/>
                  </a:cubicBezTo>
                  <a:lnTo>
                    <a:pt x="1640205" y="208785"/>
                  </a:lnTo>
                  <a:lnTo>
                    <a:pt x="1592294" y="221643"/>
                  </a:lnTo>
                  <a:cubicBezTo>
                    <a:pt x="1561624" y="229740"/>
                    <a:pt x="1530858" y="238503"/>
                    <a:pt x="1500092" y="245551"/>
                  </a:cubicBezTo>
                  <a:cubicBezTo>
                    <a:pt x="1377125" y="276412"/>
                    <a:pt x="1253490" y="300987"/>
                    <a:pt x="1130046" y="318227"/>
                  </a:cubicBezTo>
                  <a:cubicBezTo>
                    <a:pt x="1068229" y="326895"/>
                    <a:pt x="1006602" y="333086"/>
                    <a:pt x="944880" y="337658"/>
                  </a:cubicBezTo>
                  <a:cubicBezTo>
                    <a:pt x="914114" y="339277"/>
                    <a:pt x="883253" y="341563"/>
                    <a:pt x="852583" y="341944"/>
                  </a:cubicBezTo>
                  <a:cubicBezTo>
                    <a:pt x="821817" y="343278"/>
                    <a:pt x="791147" y="342992"/>
                    <a:pt x="760476" y="343087"/>
                  </a:cubicBezTo>
                  <a:cubicBezTo>
                    <a:pt x="699230" y="342135"/>
                    <a:pt x="638175" y="338706"/>
                    <a:pt x="577215" y="332800"/>
                  </a:cubicBezTo>
                  <a:cubicBezTo>
                    <a:pt x="516255" y="326895"/>
                    <a:pt x="455771" y="317179"/>
                    <a:pt x="394907" y="305463"/>
                  </a:cubicBezTo>
                  <a:cubicBezTo>
                    <a:pt x="334137" y="293557"/>
                    <a:pt x="273368" y="278412"/>
                    <a:pt x="211265" y="261363"/>
                  </a:cubicBezTo>
                  <a:cubicBezTo>
                    <a:pt x="149066" y="244123"/>
                    <a:pt x="85820" y="224310"/>
                    <a:pt x="17526" y="204880"/>
                  </a:cubicBezTo>
                  <a:cubicBezTo>
                    <a:pt x="11716" y="203165"/>
                    <a:pt x="5906" y="201546"/>
                    <a:pt x="0" y="199927"/>
                  </a:cubicBezTo>
                  <a:lnTo>
                    <a:pt x="0" y="526920"/>
                  </a:lnTo>
                  <a:cubicBezTo>
                    <a:pt x="32576" y="541874"/>
                    <a:pt x="66104" y="557114"/>
                    <a:pt x="100298" y="571973"/>
                  </a:cubicBezTo>
                  <a:cubicBezTo>
                    <a:pt x="164973" y="600167"/>
                    <a:pt x="232410" y="626456"/>
                    <a:pt x="301562" y="649697"/>
                  </a:cubicBezTo>
                  <a:cubicBezTo>
                    <a:pt x="439865" y="696655"/>
                    <a:pt x="585216" y="728754"/>
                    <a:pt x="731044" y="746947"/>
                  </a:cubicBezTo>
                  <a:cubicBezTo>
                    <a:pt x="876967" y="764664"/>
                    <a:pt x="1023652" y="769426"/>
                    <a:pt x="1168241" y="762759"/>
                  </a:cubicBezTo>
                  <a:cubicBezTo>
                    <a:pt x="1313021" y="756663"/>
                    <a:pt x="1455896" y="740185"/>
                    <a:pt x="1596581" y="716944"/>
                  </a:cubicBezTo>
                  <a:cubicBezTo>
                    <a:pt x="1632014" y="711610"/>
                    <a:pt x="1666685" y="704371"/>
                    <a:pt x="1701641" y="697894"/>
                  </a:cubicBezTo>
                  <a:lnTo>
                    <a:pt x="1752124" y="688273"/>
                  </a:lnTo>
                  <a:lnTo>
                    <a:pt x="1797939" y="679891"/>
                  </a:lnTo>
                  <a:cubicBezTo>
                    <a:pt x="1860328" y="669128"/>
                    <a:pt x="1924431" y="658746"/>
                    <a:pt x="1988630" y="649316"/>
                  </a:cubicBezTo>
                  <a:cubicBezTo>
                    <a:pt x="2117217" y="630838"/>
                    <a:pt x="2246852" y="614645"/>
                    <a:pt x="2376297" y="601691"/>
                  </a:cubicBezTo>
                  <a:cubicBezTo>
                    <a:pt x="2441067" y="595214"/>
                    <a:pt x="2505742" y="589118"/>
                    <a:pt x="2570416" y="584165"/>
                  </a:cubicBezTo>
                  <a:cubicBezTo>
                    <a:pt x="2635091" y="579402"/>
                    <a:pt x="2699671" y="574831"/>
                    <a:pt x="2764155" y="571497"/>
                  </a:cubicBezTo>
                  <a:cubicBezTo>
                    <a:pt x="2828639" y="568068"/>
                    <a:pt x="2892933" y="565401"/>
                    <a:pt x="2956941" y="564163"/>
                  </a:cubicBezTo>
                  <a:cubicBezTo>
                    <a:pt x="3021045" y="562353"/>
                    <a:pt x="3084766" y="561972"/>
                    <a:pt x="3148298" y="562639"/>
                  </a:cubicBezTo>
                  <a:cubicBezTo>
                    <a:pt x="3211735" y="563305"/>
                    <a:pt x="3274695" y="565591"/>
                    <a:pt x="3337274" y="568544"/>
                  </a:cubicBezTo>
                  <a:cubicBezTo>
                    <a:pt x="3399568" y="572259"/>
                    <a:pt x="3461671" y="576259"/>
                    <a:pt x="3522345" y="583308"/>
                  </a:cubicBezTo>
                  <a:cubicBezTo>
                    <a:pt x="3537680" y="584737"/>
                    <a:pt x="3552730" y="586737"/>
                    <a:pt x="3567779" y="588642"/>
                  </a:cubicBezTo>
                  <a:lnTo>
                    <a:pt x="3613785" y="594357"/>
                  </a:lnTo>
                  <a:lnTo>
                    <a:pt x="3713798" y="607882"/>
                  </a:lnTo>
                  <a:lnTo>
                    <a:pt x="3913823" y="634838"/>
                  </a:lnTo>
                  <a:cubicBezTo>
                    <a:pt x="4047268" y="652078"/>
                    <a:pt x="4180904" y="670366"/>
                    <a:pt x="4315873" y="686273"/>
                  </a:cubicBezTo>
                  <a:lnTo>
                    <a:pt x="4517422" y="710086"/>
                  </a:lnTo>
                  <a:cubicBezTo>
                    <a:pt x="4586573" y="717896"/>
                    <a:pt x="4657916" y="725992"/>
                    <a:pt x="4728972" y="731422"/>
                  </a:cubicBezTo>
                  <a:cubicBezTo>
                    <a:pt x="4871371" y="743042"/>
                    <a:pt x="5016627" y="748376"/>
                    <a:pt x="5162931" y="744185"/>
                  </a:cubicBezTo>
                  <a:cubicBezTo>
                    <a:pt x="5308949" y="740566"/>
                    <a:pt x="5456111" y="725611"/>
                    <a:pt x="5594033" y="706466"/>
                  </a:cubicBezTo>
                  <a:cubicBezTo>
                    <a:pt x="5732621" y="687511"/>
                    <a:pt x="5859876" y="667033"/>
                    <a:pt x="5982939" y="655793"/>
                  </a:cubicBezTo>
                  <a:cubicBezTo>
                    <a:pt x="6013799" y="652936"/>
                    <a:pt x="6044375" y="650364"/>
                    <a:pt x="6075045" y="648459"/>
                  </a:cubicBezTo>
                  <a:cubicBezTo>
                    <a:pt x="6105906" y="646363"/>
                    <a:pt x="6135529" y="645125"/>
                    <a:pt x="6167819" y="643887"/>
                  </a:cubicBezTo>
                  <a:cubicBezTo>
                    <a:pt x="6230779" y="641125"/>
                    <a:pt x="6295930" y="640077"/>
                    <a:pt x="6361081" y="639124"/>
                  </a:cubicBezTo>
                  <a:cubicBezTo>
                    <a:pt x="6491955" y="637981"/>
                    <a:pt x="6624638" y="638553"/>
                    <a:pt x="6757321" y="640458"/>
                  </a:cubicBezTo>
                  <a:cubicBezTo>
                    <a:pt x="6890195" y="642553"/>
                    <a:pt x="7023449" y="645030"/>
                    <a:pt x="7156704" y="649030"/>
                  </a:cubicBezTo>
                  <a:cubicBezTo>
                    <a:pt x="7289959" y="652650"/>
                    <a:pt x="7423404" y="656841"/>
                    <a:pt x="7556373" y="662365"/>
                  </a:cubicBezTo>
                  <a:cubicBezTo>
                    <a:pt x="7689152" y="667509"/>
                    <a:pt x="7822502" y="673986"/>
                    <a:pt x="7952328" y="682177"/>
                  </a:cubicBezTo>
                  <a:lnTo>
                    <a:pt x="8000714" y="685511"/>
                  </a:lnTo>
                  <a:cubicBezTo>
                    <a:pt x="8016811" y="686654"/>
                    <a:pt x="8031670" y="688178"/>
                    <a:pt x="8047196" y="689416"/>
                  </a:cubicBezTo>
                  <a:lnTo>
                    <a:pt x="8097965" y="693893"/>
                  </a:lnTo>
                  <a:cubicBezTo>
                    <a:pt x="8116539" y="695417"/>
                    <a:pt x="8134731" y="696846"/>
                    <a:pt x="8152733" y="697894"/>
                  </a:cubicBezTo>
                  <a:cubicBezTo>
                    <a:pt x="8224647" y="701989"/>
                    <a:pt x="8294465" y="704085"/>
                    <a:pt x="8363903" y="705133"/>
                  </a:cubicBezTo>
                  <a:cubicBezTo>
                    <a:pt x="8502777" y="706657"/>
                    <a:pt x="8640223" y="704180"/>
                    <a:pt x="8777764" y="698084"/>
                  </a:cubicBezTo>
                  <a:cubicBezTo>
                    <a:pt x="8912352" y="692083"/>
                    <a:pt x="9046845" y="682749"/>
                    <a:pt x="9182005" y="668366"/>
                  </a:cubicBezTo>
                  <a:lnTo>
                    <a:pt x="9182005" y="351088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63" name="Google Shape;6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Espace réservé du texte 6">
            <a:extLst>
              <a:ext uri="{FF2B5EF4-FFF2-40B4-BE49-F238E27FC236}">
                <a16:creationId xmlns:a16="http://schemas.microsoft.com/office/drawing/2014/main" id="{C1FF15EE-F208-FCA4-9CC3-AEDA0E63CE4F}"/>
              </a:ext>
            </a:extLst>
          </p:cNvPr>
          <p:cNvSpPr>
            <a:spLocks noGrp="1"/>
          </p:cNvSpPr>
          <p:nvPr/>
        </p:nvSpPr>
        <p:spPr>
          <a:xfrm>
            <a:off x="1049274" y="4261088"/>
            <a:ext cx="7062673" cy="363281"/>
          </a:xfrm>
          <a:prstGeom prst="rect">
            <a:avLst/>
          </a:prstGeom>
        </p:spPr>
        <p:txBody>
          <a:bodyPr spcFirstLastPara="1" vert="horz" wrap="square" lIns="91440" tIns="45720" rIns="91440" bIns="45720" rtlCol="0" anchor="b" anchorCtr="0">
            <a:noAutofit/>
          </a:bodyPr>
          <a:lstStyle>
            <a:lvl1pPr marL="457200" lvl="0" indent="-34290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 panose="020B0604020202020204" pitchFamily="34" charset="0"/>
              <a:buChar char="●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lvl="1" indent="-31750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lvl="2" indent="-31750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lvl="3" indent="-31750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86000" lvl="4" indent="-31750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43200" lvl="5" indent="-3175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00400" lvl="6" indent="-3175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7600" lvl="7" indent="-3175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4800" lvl="8" indent="-3175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sz="1000" dirty="0">
                <a:solidFill>
                  <a:schemeClr val="tx2"/>
                </a:solidFill>
                <a:latin typeface="Montserrat"/>
              </a:rPr>
              <a:t>Camille MICHEL</a:t>
            </a:r>
            <a:br>
              <a:rPr lang="en-US" sz="1000" dirty="0">
                <a:latin typeface="Montserrat"/>
              </a:rPr>
            </a:br>
            <a:r>
              <a:rPr lang="en-US" sz="1000" dirty="0">
                <a:solidFill>
                  <a:schemeClr val="tx2"/>
                </a:solidFill>
                <a:latin typeface="Montserrat"/>
              </a:rPr>
              <a:t>03/11/2024</a:t>
            </a:r>
            <a:endParaRPr lang="fr-FR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87930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8" name="Rectangle 147">
            <a:extLst>
              <a:ext uri="{FF2B5EF4-FFF2-40B4-BE49-F238E27FC236}">
                <a16:creationId xmlns:a16="http://schemas.microsoft.com/office/drawing/2014/main" id="{6A14B83C-B379-41FC-8327-600DA7EFD5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Graphique 8" descr="Un coup de pinceau">
            <a:extLst>
              <a:ext uri="{FF2B5EF4-FFF2-40B4-BE49-F238E27FC236}">
                <a16:creationId xmlns:a16="http://schemas.microsoft.com/office/drawing/2014/main" id="{5AF81583-F39D-5F40-D577-54989D0B36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5400000">
            <a:off x="785699" y="2361938"/>
            <a:ext cx="4965556" cy="421896"/>
          </a:xfrm>
          <a:prstGeom prst="rect">
            <a:avLst/>
          </a:prstGeom>
        </p:spPr>
      </p:pic>
      <p:pic>
        <p:nvPicPr>
          <p:cNvPr id="2" name="Image 1" descr="Une image contenant texte, capture d’écran, multimédia, logiciel&#10;&#10;Description générée automatiquement">
            <a:extLst>
              <a:ext uri="{FF2B5EF4-FFF2-40B4-BE49-F238E27FC236}">
                <a16:creationId xmlns:a16="http://schemas.microsoft.com/office/drawing/2014/main" id="{8924DC1A-00F1-989A-E445-F94B2BED9D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4665" y="534873"/>
            <a:ext cx="2205127" cy="1643636"/>
          </a:xfrm>
          <a:prstGeom prst="rect">
            <a:avLst/>
          </a:prstGeom>
        </p:spPr>
      </p:pic>
      <p:pic>
        <p:nvPicPr>
          <p:cNvPr id="4" name="Image 3" descr="Une image contenant texte, capture d’écran, Police&#10;&#10;Description générée automatiquement">
            <a:extLst>
              <a:ext uri="{FF2B5EF4-FFF2-40B4-BE49-F238E27FC236}">
                <a16:creationId xmlns:a16="http://schemas.microsoft.com/office/drawing/2014/main" id="{542D5553-A1F2-644C-5C26-0E296C6F364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84057" y="-1257"/>
            <a:ext cx="2151498" cy="5144343"/>
          </a:xfrm>
          <a:prstGeom prst="rect">
            <a:avLst/>
          </a:prstGeom>
        </p:spPr>
      </p:pic>
      <p:sp>
        <p:nvSpPr>
          <p:cNvPr id="8" name="Google Shape;62;p14">
            <a:extLst>
              <a:ext uri="{FF2B5EF4-FFF2-40B4-BE49-F238E27FC236}">
                <a16:creationId xmlns:a16="http://schemas.microsoft.com/office/drawing/2014/main" id="{29AC30DB-6C8E-C9CC-4261-A9129692859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477520" y="897781"/>
            <a:ext cx="3393370" cy="3410627"/>
          </a:xfrm>
          <a:prstGeom prst="rect">
            <a:avLst/>
          </a:prstGeom>
        </p:spPr>
        <p:txBody>
          <a:bodyPr spcFirstLastPara="1" vert="horz" wrap="square" lIns="91440" tIns="45720" rIns="91440" bIns="45720" rtlCol="0" anchor="t" anchorCtr="0">
            <a:noAutofit/>
          </a:bodyPr>
          <a:lstStyle/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US" sz="1050" b="1" noProof="1">
                <a:highlight>
                  <a:srgbClr val="FFFFFF"/>
                </a:highlight>
                <a:latin typeface="Montserrat"/>
                <a:ea typeface="+mn-lt"/>
                <a:cs typeface="+mn-lt"/>
              </a:rPr>
              <a:t>Description : </a:t>
            </a:r>
            <a:r>
              <a:rPr lang="en-US" sz="1050" noProof="1">
                <a:highlight>
                  <a:srgbClr val="FFFFFF"/>
                </a:highlight>
                <a:latin typeface="Montserrat"/>
                <a:ea typeface="+mn-lt"/>
                <a:cs typeface="+mn-lt"/>
              </a:rPr>
              <a:t>Récapitulatif de l'intérêt de la User Story. </a:t>
            </a:r>
          </a:p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endParaRPr lang="en-US" sz="1050" b="1" noProof="1">
              <a:highlight>
                <a:srgbClr val="FFFFFF"/>
              </a:highlight>
              <a:latin typeface="Montserrat"/>
              <a:ea typeface="+mn-lt"/>
              <a:cs typeface="+mn-lt"/>
            </a:endParaRPr>
          </a:p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US" sz="1050" b="1" noProof="1">
                <a:highlight>
                  <a:srgbClr val="FFFFFF"/>
                </a:highlight>
                <a:latin typeface="Montserrat"/>
                <a:ea typeface="+mn-lt"/>
                <a:cs typeface="+mn-lt"/>
              </a:rPr>
              <a:t>Spécificités techniques : </a:t>
            </a:r>
            <a:r>
              <a:rPr lang="en-US" sz="1050" noProof="1">
                <a:highlight>
                  <a:srgbClr val="FFFFFF"/>
                </a:highlight>
                <a:latin typeface="Montserrat"/>
                <a:ea typeface="+mn-lt"/>
                <a:cs typeface="+mn-lt"/>
              </a:rPr>
              <a:t>Détail des 'outils' utilisés pour réaliser la User Story. </a:t>
            </a:r>
          </a:p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endParaRPr lang="en-US" sz="1050" b="1" noProof="1">
              <a:highlight>
                <a:srgbClr val="FFFFFF"/>
              </a:highlight>
              <a:latin typeface="Montserrat"/>
              <a:ea typeface="+mn-lt"/>
              <a:cs typeface="+mn-lt"/>
            </a:endParaRPr>
          </a:p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US" sz="1050" b="1" noProof="1">
                <a:highlight>
                  <a:srgbClr val="FFFFFF"/>
                </a:highlight>
                <a:latin typeface="Montserrat"/>
                <a:ea typeface="+mn-lt"/>
                <a:cs typeface="+mn-lt"/>
              </a:rPr>
              <a:t>User Story :</a:t>
            </a:r>
            <a:r>
              <a:rPr lang="en-US" sz="1050" noProof="1">
                <a:highlight>
                  <a:srgbClr val="FFFFFF"/>
                </a:highlight>
                <a:latin typeface="Montserrat"/>
                <a:ea typeface="+mn-lt"/>
                <a:cs typeface="+mn-lt"/>
              </a:rPr>
              <a:t>  objectif de la tâche du point de vue de l’utilisateur.</a:t>
            </a:r>
            <a:endParaRPr lang="fr-FR" sz="1050" noProof="1">
              <a:highlight>
                <a:srgbClr val="FFFFFF"/>
              </a:highlight>
              <a:latin typeface="Montserrat"/>
              <a:ea typeface="+mn-lt"/>
              <a:cs typeface="+mn-lt"/>
            </a:endParaRPr>
          </a:p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endParaRPr lang="en-US" sz="1050" noProof="1">
              <a:highlight>
                <a:srgbClr val="FFFFFF"/>
              </a:highlight>
              <a:latin typeface="Montserrat"/>
              <a:ea typeface="+mn-lt"/>
              <a:cs typeface="+mn-lt"/>
            </a:endParaRPr>
          </a:p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US" sz="1050" b="1" noProof="1">
                <a:highlight>
                  <a:srgbClr val="FFFFFF"/>
                </a:highlight>
                <a:latin typeface="Montserrat"/>
                <a:ea typeface="+mn-lt"/>
                <a:cs typeface="+mn-lt"/>
              </a:rPr>
              <a:t>Succès :</a:t>
            </a:r>
            <a:r>
              <a:rPr lang="en-US" sz="1050" noProof="1">
                <a:highlight>
                  <a:srgbClr val="FFFFFF"/>
                </a:highlight>
                <a:latin typeface="Montserrat"/>
                <a:ea typeface="+mn-lt"/>
                <a:cs typeface="+mn-lt"/>
              </a:rPr>
              <a:t> Critères à remplir pour valider la tâche.</a:t>
            </a:r>
            <a:endParaRPr lang="fr-FR" sz="1050" noProof="1">
              <a:highlight>
                <a:srgbClr val="FFFFFF"/>
              </a:highlight>
              <a:latin typeface="Montserrat"/>
              <a:ea typeface="+mn-lt"/>
              <a:cs typeface="+mn-lt"/>
            </a:endParaRPr>
          </a:p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endParaRPr lang="en-US" sz="1050" noProof="1">
              <a:highlight>
                <a:srgbClr val="FFFFFF"/>
              </a:highlight>
              <a:latin typeface="Montserrat"/>
              <a:ea typeface="+mn-lt"/>
              <a:cs typeface="+mn-lt"/>
            </a:endParaRPr>
          </a:p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US" sz="1050" b="1" noProof="1">
                <a:highlight>
                  <a:srgbClr val="FFFFFF"/>
                </a:highlight>
                <a:latin typeface="Montserrat"/>
                <a:ea typeface="+mn-lt"/>
                <a:cs typeface="+mn-lt"/>
              </a:rPr>
              <a:t>Scope futur :</a:t>
            </a:r>
            <a:r>
              <a:rPr lang="en-US" sz="1050" noProof="1">
                <a:highlight>
                  <a:srgbClr val="FFFFFF"/>
                </a:highlight>
                <a:latin typeface="Montserrat"/>
                <a:ea typeface="+mn-lt"/>
                <a:cs typeface="+mn-lt"/>
              </a:rPr>
              <a:t> Idées d'évolution ou fonctionnalités additionnelles prévues. </a:t>
            </a:r>
            <a:endParaRPr lang="en-US" sz="1050" dirty="0"/>
          </a:p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endParaRPr lang="en-US" sz="1050" noProof="1">
              <a:highlight>
                <a:srgbClr val="FFFFFF"/>
              </a:highlight>
              <a:latin typeface="Montserrat"/>
              <a:ea typeface="+mn-lt"/>
              <a:cs typeface="+mn-lt"/>
            </a:endParaRPr>
          </a:p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US" sz="1050" b="1" noProof="1">
                <a:highlight>
                  <a:srgbClr val="FFFFFF"/>
                </a:highlight>
                <a:latin typeface="Montserrat"/>
                <a:ea typeface="+mn-lt"/>
                <a:cs typeface="+mn-lt"/>
              </a:rPr>
              <a:t>Design :</a:t>
            </a:r>
            <a:r>
              <a:rPr lang="en-US" sz="1050" noProof="1">
                <a:highlight>
                  <a:srgbClr val="FFFFFF"/>
                </a:highlight>
                <a:latin typeface="Montserrat"/>
                <a:ea typeface="+mn-lt"/>
                <a:cs typeface="+mn-lt"/>
              </a:rPr>
              <a:t> Maquette de la tâche finalisée.</a:t>
            </a:r>
            <a:endParaRPr lang="en-US" sz="1050" dirty="0"/>
          </a:p>
        </p:txBody>
      </p:sp>
      <p:sp>
        <p:nvSpPr>
          <p:cNvPr id="13" name="Google Shape;62;p14">
            <a:extLst>
              <a:ext uri="{FF2B5EF4-FFF2-40B4-BE49-F238E27FC236}">
                <a16:creationId xmlns:a16="http://schemas.microsoft.com/office/drawing/2014/main" id="{B6B9CE52-609F-D88D-9EAA-CDF497930639}"/>
              </a:ext>
            </a:extLst>
          </p:cNvPr>
          <p:cNvSpPr txBox="1">
            <a:spLocks/>
          </p:cNvSpPr>
          <p:nvPr/>
        </p:nvSpPr>
        <p:spPr>
          <a:xfrm>
            <a:off x="499095" y="2575838"/>
            <a:ext cx="2364670" cy="2416714"/>
          </a:xfrm>
          <a:prstGeom prst="rect">
            <a:avLst/>
          </a:prstGeom>
        </p:spPr>
        <p:txBody>
          <a:bodyPr spcFirstLastPara="1" vert="horz" wrap="square" lIns="91440" tIns="45720" rIns="91440" bIns="45720" rtlCol="0" anchor="t" anchorCtr="0">
            <a:noAutofit/>
          </a:bodyPr>
          <a:lstStyle>
            <a:lvl1pPr marL="457200" lvl="0" indent="-34290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 panose="020B0604020202020204" pitchFamily="34" charset="0"/>
              <a:buChar char="●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lvl="1" indent="-31750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lvl="2" indent="-31750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lvl="3" indent="-31750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86000" lvl="4" indent="-31750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43200" lvl="5" indent="-3175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00400" lvl="6" indent="-3175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7600" lvl="7" indent="-3175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4800" lvl="8" indent="-3175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600"/>
              </a:spcAft>
              <a:buClrTx/>
              <a:buNone/>
            </a:pPr>
            <a:r>
              <a:rPr lang="en-US" sz="1200" b="1" noProof="1">
                <a:highlight>
                  <a:srgbClr val="FFFFFF"/>
                </a:highlight>
                <a:latin typeface="Montserrat"/>
                <a:ea typeface="+mn-lt"/>
                <a:cs typeface="+mn-lt"/>
              </a:rPr>
              <a:t>Informations Story :</a:t>
            </a:r>
            <a:r>
              <a:rPr lang="en-US" sz="1200" noProof="1">
                <a:highlight>
                  <a:srgbClr val="FFFFFF"/>
                </a:highlight>
                <a:latin typeface="Montserrat"/>
                <a:ea typeface="+mn-lt"/>
                <a:cs typeface="+mn-lt"/>
              </a:rPr>
              <a:t>  </a:t>
            </a:r>
            <a:endParaRPr lang="en-US" sz="1100" noProof="1">
              <a:highlight>
                <a:srgbClr val="FFFFFF"/>
              </a:highlight>
              <a:latin typeface="Montserrat"/>
              <a:ea typeface="+mn-lt"/>
              <a:cs typeface="+mn-lt"/>
            </a:endParaRPr>
          </a:p>
          <a:p>
            <a:pPr marL="0" indent="0">
              <a:lnSpc>
                <a:spcPct val="100000"/>
              </a:lnSpc>
              <a:spcAft>
                <a:spcPts val="600"/>
              </a:spcAft>
              <a:buClrTx/>
              <a:buNone/>
            </a:pPr>
            <a:r>
              <a:rPr lang="en-US" sz="1200" b="1" noProof="1">
                <a:highlight>
                  <a:srgbClr val="FFFFFF"/>
                </a:highlight>
                <a:latin typeface="Montserrat"/>
                <a:ea typeface="+mn-lt"/>
                <a:cs typeface="+mn-lt"/>
              </a:rPr>
              <a:t> </a:t>
            </a:r>
            <a:r>
              <a:rPr lang="en-US" sz="1100" noProof="1">
                <a:highlight>
                  <a:srgbClr val="FFFFFF"/>
                </a:highlight>
                <a:latin typeface="Montserrat"/>
                <a:ea typeface="+mn-lt"/>
                <a:cs typeface="+mn-lt"/>
              </a:rPr>
              <a:t>Titre User Story </a:t>
            </a:r>
          </a:p>
          <a:p>
            <a:pPr marL="0" indent="0">
              <a:lnSpc>
                <a:spcPct val="100000"/>
              </a:lnSpc>
              <a:spcAft>
                <a:spcPts val="600"/>
              </a:spcAft>
              <a:buClrTx/>
              <a:buNone/>
            </a:pPr>
            <a:r>
              <a:rPr lang="en-US" sz="1100" noProof="1">
                <a:highlight>
                  <a:srgbClr val="FFFFFF"/>
                </a:highlight>
                <a:latin typeface="Montserrat"/>
                <a:ea typeface="+mn-lt"/>
                <a:cs typeface="+mn-lt"/>
              </a:rPr>
              <a:t> Priorité</a:t>
            </a:r>
          </a:p>
          <a:p>
            <a:pPr marL="0" indent="0">
              <a:lnSpc>
                <a:spcPct val="100000"/>
              </a:lnSpc>
              <a:spcAft>
                <a:spcPts val="600"/>
              </a:spcAft>
              <a:buClrTx/>
              <a:buNone/>
            </a:pPr>
            <a:r>
              <a:rPr lang="en-US" sz="1100" noProof="1">
                <a:highlight>
                  <a:srgbClr val="FFFFFF"/>
                </a:highlight>
                <a:latin typeface="Montserrat"/>
                <a:ea typeface="+mn-lt"/>
                <a:cs typeface="+mn-lt"/>
              </a:rPr>
              <a:t> Développeur(s)</a:t>
            </a:r>
          </a:p>
          <a:p>
            <a:pPr marL="0" indent="0">
              <a:lnSpc>
                <a:spcPct val="100000"/>
              </a:lnSpc>
              <a:spcAft>
                <a:spcPts val="600"/>
              </a:spcAft>
              <a:buClrTx/>
              <a:buNone/>
            </a:pPr>
            <a:r>
              <a:rPr lang="en-US" sz="1100" noProof="1">
                <a:highlight>
                  <a:srgbClr val="FFFFFF"/>
                </a:highlight>
                <a:latin typeface="Montserrat"/>
              </a:rPr>
              <a:t> Sprint concerné</a:t>
            </a:r>
          </a:p>
          <a:p>
            <a:pPr marL="0" indent="0">
              <a:lnSpc>
                <a:spcPct val="100000"/>
              </a:lnSpc>
              <a:spcAft>
                <a:spcPts val="600"/>
              </a:spcAft>
              <a:buClrTx/>
              <a:buNone/>
            </a:pPr>
            <a:r>
              <a:rPr lang="en-US" sz="1100" noProof="1">
                <a:highlight>
                  <a:srgbClr val="FFFFFF"/>
                </a:highlight>
                <a:latin typeface="Montserrat"/>
              </a:rPr>
              <a:t> Complexité estimée</a:t>
            </a: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Ellipse 14">
            <a:extLst>
              <a:ext uri="{FF2B5EF4-FFF2-40B4-BE49-F238E27FC236}">
                <a16:creationId xmlns:a16="http://schemas.microsoft.com/office/drawing/2014/main" id="{C47AA62F-E654-8EF4-DFE9-1BF10962F407}"/>
              </a:ext>
            </a:extLst>
          </p:cNvPr>
          <p:cNvSpPr/>
          <p:nvPr/>
        </p:nvSpPr>
        <p:spPr>
          <a:xfrm>
            <a:off x="546152" y="2931787"/>
            <a:ext cx="99788" cy="104218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fr-FR" b="1" dirty="0">
              <a:solidFill>
                <a:srgbClr val="6F4A0A"/>
              </a:solidFill>
              <a:latin typeface="Montserrat"/>
            </a:endParaRPr>
          </a:p>
        </p:txBody>
      </p:sp>
      <p:sp>
        <p:nvSpPr>
          <p:cNvPr id="16" name="Ellipse 15">
            <a:extLst>
              <a:ext uri="{FF2B5EF4-FFF2-40B4-BE49-F238E27FC236}">
                <a16:creationId xmlns:a16="http://schemas.microsoft.com/office/drawing/2014/main" id="{2B54FCE0-DC09-5009-AE88-5E7DCD800ACA}"/>
              </a:ext>
            </a:extLst>
          </p:cNvPr>
          <p:cNvSpPr/>
          <p:nvPr/>
        </p:nvSpPr>
        <p:spPr>
          <a:xfrm>
            <a:off x="546152" y="3177908"/>
            <a:ext cx="99788" cy="104218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fr-FR" b="1" dirty="0">
              <a:solidFill>
                <a:srgbClr val="6F4A0A"/>
              </a:solidFill>
              <a:latin typeface="Montserrat"/>
            </a:endParaRPr>
          </a:p>
        </p:txBody>
      </p:sp>
      <p:sp>
        <p:nvSpPr>
          <p:cNvPr id="17" name="Ellipse 16">
            <a:extLst>
              <a:ext uri="{FF2B5EF4-FFF2-40B4-BE49-F238E27FC236}">
                <a16:creationId xmlns:a16="http://schemas.microsoft.com/office/drawing/2014/main" id="{2DAB2E77-71B6-6392-15DA-62AE8394433B}"/>
              </a:ext>
            </a:extLst>
          </p:cNvPr>
          <p:cNvSpPr/>
          <p:nvPr/>
        </p:nvSpPr>
        <p:spPr>
          <a:xfrm>
            <a:off x="546151" y="3422414"/>
            <a:ext cx="99788" cy="104218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fr-FR" b="1" dirty="0">
              <a:solidFill>
                <a:srgbClr val="6F4A0A"/>
              </a:solidFill>
              <a:latin typeface="Montserrat"/>
            </a:endParaRPr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CF352546-EC8F-0A45-EF42-8DD4FBDEE8AF}"/>
              </a:ext>
            </a:extLst>
          </p:cNvPr>
          <p:cNvSpPr/>
          <p:nvPr/>
        </p:nvSpPr>
        <p:spPr>
          <a:xfrm>
            <a:off x="546152" y="3686598"/>
            <a:ext cx="99788" cy="104218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fr-FR" b="1" dirty="0">
              <a:solidFill>
                <a:srgbClr val="6F4A0A"/>
              </a:solidFill>
              <a:latin typeface="Montserrat"/>
            </a:endParaRPr>
          </a:p>
        </p:txBody>
      </p:sp>
      <p:sp>
        <p:nvSpPr>
          <p:cNvPr id="19" name="Ellipse 18">
            <a:extLst>
              <a:ext uri="{FF2B5EF4-FFF2-40B4-BE49-F238E27FC236}">
                <a16:creationId xmlns:a16="http://schemas.microsoft.com/office/drawing/2014/main" id="{492E0ADC-5C7E-F16A-A286-492DC446477B}"/>
              </a:ext>
            </a:extLst>
          </p:cNvPr>
          <p:cNvSpPr/>
          <p:nvPr/>
        </p:nvSpPr>
        <p:spPr>
          <a:xfrm>
            <a:off x="546151" y="3923823"/>
            <a:ext cx="99788" cy="104218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fr-FR" b="1" dirty="0">
              <a:solidFill>
                <a:srgbClr val="6F4A0A"/>
              </a:solidFill>
              <a:latin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12319714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que 8" descr="Un coup de pinceau">
            <a:extLst>
              <a:ext uri="{FF2B5EF4-FFF2-40B4-BE49-F238E27FC236}">
                <a16:creationId xmlns:a16="http://schemas.microsoft.com/office/drawing/2014/main" id="{5AF81583-F39D-5F40-D577-54989D0B36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5400000">
            <a:off x="2987216" y="2361938"/>
            <a:ext cx="4965556" cy="421896"/>
          </a:xfrm>
          <a:prstGeom prst="rect">
            <a:avLst/>
          </a:prstGeom>
        </p:spPr>
      </p:pic>
      <p:pic>
        <p:nvPicPr>
          <p:cNvPr id="63" name="Google Shape;63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61;p14">
            <a:extLst>
              <a:ext uri="{FF2B5EF4-FFF2-40B4-BE49-F238E27FC236}">
                <a16:creationId xmlns:a16="http://schemas.microsoft.com/office/drawing/2014/main" id="{4619F60A-88DD-D911-78AF-203380BEBA9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809224" y="421419"/>
            <a:ext cx="2998818" cy="4073652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r>
              <a:rPr lang="en-US" sz="2400" dirty="0">
                <a:sym typeface="Montserrat"/>
              </a:rPr>
              <a:t>SPECIFICATIONS TECHNIQUES</a:t>
            </a:r>
            <a:endParaRPr lang="fr-FR" sz="2400"/>
          </a:p>
        </p:txBody>
      </p:sp>
      <p:sp>
        <p:nvSpPr>
          <p:cNvPr id="35" name="Rectangle : coins arrondis 34">
            <a:extLst>
              <a:ext uri="{FF2B5EF4-FFF2-40B4-BE49-F238E27FC236}">
                <a16:creationId xmlns:a16="http://schemas.microsoft.com/office/drawing/2014/main" id="{D20EF0FE-52CA-9672-53CC-D1C76CBFD7A5}"/>
              </a:ext>
            </a:extLst>
          </p:cNvPr>
          <p:cNvSpPr/>
          <p:nvPr/>
        </p:nvSpPr>
        <p:spPr>
          <a:xfrm>
            <a:off x="971701" y="3887472"/>
            <a:ext cx="3681415" cy="517512"/>
          </a:xfrm>
          <a:prstGeom prst="roundRect">
            <a:avLst/>
          </a:prstGeom>
          <a:solidFill>
            <a:srgbClr val="FCEFD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200" b="1" dirty="0">
                <a:solidFill>
                  <a:schemeClr val="bg2">
                    <a:lumMod val="49000"/>
                  </a:schemeClr>
                </a:solidFill>
                <a:latin typeface="Montserrat"/>
                <a:ea typeface="+mn-lt"/>
                <a:cs typeface="+mn-lt"/>
              </a:rPr>
              <a:t>Bibliothèques </a:t>
            </a:r>
            <a:r>
              <a:rPr lang="fr-FR" sz="1200" b="1" noProof="1">
                <a:solidFill>
                  <a:schemeClr val="bg2">
                    <a:lumMod val="49000"/>
                  </a:schemeClr>
                </a:solidFill>
                <a:latin typeface="Montserrat"/>
                <a:ea typeface="+mn-lt"/>
                <a:cs typeface="+mn-lt"/>
              </a:rPr>
              <a:t>Back</a:t>
            </a:r>
            <a:r>
              <a:rPr lang="fr-FR" sz="1200" b="1" dirty="0">
                <a:solidFill>
                  <a:schemeClr val="bg2">
                    <a:lumMod val="49000"/>
                  </a:schemeClr>
                </a:solidFill>
                <a:latin typeface="Montserrat"/>
                <a:ea typeface="+mn-lt"/>
                <a:cs typeface="+mn-lt"/>
              </a:rPr>
              <a:t>-End</a:t>
            </a:r>
            <a:endParaRPr lang="fr-FR" dirty="0">
              <a:solidFill>
                <a:schemeClr val="bg2">
                  <a:lumMod val="49000"/>
                </a:schemeClr>
              </a:solidFill>
            </a:endParaRPr>
          </a:p>
          <a:p>
            <a:pPr algn="ctr"/>
            <a:r>
              <a:rPr lang="fr-FR" sz="900" noProof="1">
                <a:solidFill>
                  <a:schemeClr val="tx1">
                    <a:lumMod val="65000"/>
                    <a:lumOff val="35000"/>
                  </a:schemeClr>
                </a:solidFill>
                <a:latin typeface="Montserrat"/>
              </a:rPr>
              <a:t>Mongoose</a:t>
            </a:r>
            <a:r>
              <a:rPr lang="fr-FR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/>
              </a:rPr>
              <a:t>, Multer, </a:t>
            </a:r>
            <a:r>
              <a:rPr lang="fr-FR" sz="900" noProof="1">
                <a:solidFill>
                  <a:schemeClr val="tx1">
                    <a:lumMod val="65000"/>
                    <a:lumOff val="35000"/>
                  </a:schemeClr>
                </a:solidFill>
                <a:latin typeface="Montserrat"/>
              </a:rPr>
              <a:t>jsPDF</a:t>
            </a:r>
            <a:endParaRPr lang="fr-FR" noProof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7" name="Rectangle : coins arrondis 36">
            <a:extLst>
              <a:ext uri="{FF2B5EF4-FFF2-40B4-BE49-F238E27FC236}">
                <a16:creationId xmlns:a16="http://schemas.microsoft.com/office/drawing/2014/main" id="{AD313305-E2C7-8270-C336-07E0267AE01B}"/>
              </a:ext>
            </a:extLst>
          </p:cNvPr>
          <p:cNvSpPr/>
          <p:nvPr/>
        </p:nvSpPr>
        <p:spPr>
          <a:xfrm>
            <a:off x="970045" y="3264619"/>
            <a:ext cx="3681415" cy="522481"/>
          </a:xfrm>
          <a:prstGeom prst="roundRect">
            <a:avLst/>
          </a:prstGeom>
          <a:solidFill>
            <a:srgbClr val="FCEFD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200" b="1" dirty="0">
                <a:solidFill>
                  <a:schemeClr val="bg2">
                    <a:lumMod val="49000"/>
                  </a:schemeClr>
                </a:solidFill>
                <a:latin typeface="Montserrat"/>
              </a:rPr>
              <a:t>Bibliothèques </a:t>
            </a:r>
            <a:r>
              <a:rPr lang="fr-FR" sz="1200" b="1" noProof="1">
                <a:solidFill>
                  <a:schemeClr val="bg2">
                    <a:lumMod val="49000"/>
                  </a:schemeClr>
                </a:solidFill>
                <a:latin typeface="Montserrat"/>
              </a:rPr>
              <a:t>Front</a:t>
            </a:r>
            <a:r>
              <a:rPr lang="fr-FR" sz="1200" b="1" dirty="0">
                <a:solidFill>
                  <a:schemeClr val="bg2">
                    <a:lumMod val="49000"/>
                  </a:schemeClr>
                </a:solidFill>
                <a:latin typeface="Montserrat"/>
              </a:rPr>
              <a:t>-End</a:t>
            </a:r>
            <a:endParaRPr lang="fr-FR" dirty="0">
              <a:solidFill>
                <a:schemeClr val="bg2">
                  <a:lumMod val="49000"/>
                </a:schemeClr>
              </a:solidFill>
            </a:endParaRPr>
          </a:p>
          <a:p>
            <a:pPr algn="ctr"/>
            <a:r>
              <a:rPr lang="fr-FR" sz="900" noProof="1">
                <a:solidFill>
                  <a:schemeClr val="tx1">
                    <a:lumMod val="65000"/>
                    <a:lumOff val="35000"/>
                  </a:schemeClr>
                </a:solidFill>
                <a:latin typeface="Montserrat"/>
              </a:rPr>
              <a:t>React</a:t>
            </a:r>
            <a:r>
              <a:rPr lang="fr-FR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/>
              </a:rPr>
              <a:t>-modal, </a:t>
            </a:r>
            <a:r>
              <a:rPr lang="fr-FR" sz="900" noProof="1">
                <a:solidFill>
                  <a:schemeClr val="tx1">
                    <a:lumMod val="65000"/>
                    <a:lumOff val="35000"/>
                  </a:schemeClr>
                </a:solidFill>
                <a:latin typeface="Montserrat"/>
              </a:rPr>
              <a:t>Styled</a:t>
            </a:r>
            <a:r>
              <a:rPr lang="fr-FR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/>
              </a:rPr>
              <a:t>-components, React-to-image</a:t>
            </a:r>
            <a:endParaRPr lang="fr-FR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9" name="Rectangle : coins arrondis 38">
            <a:extLst>
              <a:ext uri="{FF2B5EF4-FFF2-40B4-BE49-F238E27FC236}">
                <a16:creationId xmlns:a16="http://schemas.microsoft.com/office/drawing/2014/main" id="{BCB36187-82C7-B5C0-85FA-F123FF73EC91}"/>
              </a:ext>
            </a:extLst>
          </p:cNvPr>
          <p:cNvSpPr/>
          <p:nvPr/>
        </p:nvSpPr>
        <p:spPr>
          <a:xfrm>
            <a:off x="973357" y="2641767"/>
            <a:ext cx="3681415" cy="527451"/>
          </a:xfrm>
          <a:prstGeom prst="roundRect">
            <a:avLst/>
          </a:prstGeom>
          <a:solidFill>
            <a:srgbClr val="FCEFD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200" b="1" dirty="0">
                <a:solidFill>
                  <a:schemeClr val="bg2">
                    <a:lumMod val="49000"/>
                  </a:schemeClr>
                </a:solidFill>
                <a:latin typeface="Montserrat"/>
                <a:ea typeface="+mn-lt"/>
                <a:cs typeface="+mn-lt"/>
              </a:rPr>
              <a:t>Gestion API externes</a:t>
            </a:r>
            <a:endParaRPr lang="fr-FR" dirty="0">
              <a:solidFill>
                <a:schemeClr val="bg2">
                  <a:lumMod val="49000"/>
                </a:schemeClr>
              </a:solidFill>
            </a:endParaRPr>
          </a:p>
          <a:p>
            <a:pPr algn="ctr"/>
            <a:r>
              <a:rPr lang="fr-FR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/>
              </a:rPr>
              <a:t>API Menu de Deliveroo, API d'Instagram</a:t>
            </a:r>
            <a:endParaRPr lang="fr-FR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1" name="Rectangle : coins arrondis 40">
            <a:extLst>
              <a:ext uri="{FF2B5EF4-FFF2-40B4-BE49-F238E27FC236}">
                <a16:creationId xmlns:a16="http://schemas.microsoft.com/office/drawing/2014/main" id="{2C05D4AF-B9AD-1051-8583-DE0A6E8634B0}"/>
              </a:ext>
            </a:extLst>
          </p:cNvPr>
          <p:cNvSpPr/>
          <p:nvPr/>
        </p:nvSpPr>
        <p:spPr>
          <a:xfrm>
            <a:off x="956792" y="2018915"/>
            <a:ext cx="3691354" cy="527451"/>
          </a:xfrm>
          <a:prstGeom prst="roundRect">
            <a:avLst/>
          </a:prstGeom>
          <a:solidFill>
            <a:srgbClr val="FCEFD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200" b="1" dirty="0">
                <a:solidFill>
                  <a:schemeClr val="bg2">
                    <a:lumMod val="49000"/>
                  </a:schemeClr>
                </a:solidFill>
                <a:latin typeface="Montserrat"/>
                <a:ea typeface="+mn-lt"/>
                <a:cs typeface="+mn-lt"/>
              </a:rPr>
              <a:t>Gestion API interne</a:t>
            </a:r>
            <a:endParaRPr lang="fr-FR" dirty="0">
              <a:solidFill>
                <a:schemeClr val="bg2">
                  <a:lumMod val="49000"/>
                </a:schemeClr>
              </a:solidFill>
            </a:endParaRPr>
          </a:p>
          <a:p>
            <a:pPr algn="ctr"/>
            <a:r>
              <a:rPr lang="fr-FR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/>
              </a:rPr>
              <a:t>API développée avec Express de Node.js - Routes CRUD</a:t>
            </a:r>
            <a:endParaRPr lang="fr-FR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3" name="Rectangle : coins arrondis 42">
            <a:extLst>
              <a:ext uri="{FF2B5EF4-FFF2-40B4-BE49-F238E27FC236}">
                <a16:creationId xmlns:a16="http://schemas.microsoft.com/office/drawing/2014/main" id="{3D8CD26F-11E6-216F-C529-24035429FB93}"/>
              </a:ext>
            </a:extLst>
          </p:cNvPr>
          <p:cNvSpPr/>
          <p:nvPr/>
        </p:nvSpPr>
        <p:spPr>
          <a:xfrm>
            <a:off x="960107" y="1396062"/>
            <a:ext cx="3691354" cy="527450"/>
          </a:xfrm>
          <a:prstGeom prst="roundRect">
            <a:avLst/>
          </a:prstGeom>
          <a:solidFill>
            <a:srgbClr val="FCEFD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200" b="1" dirty="0">
                <a:solidFill>
                  <a:schemeClr val="bg2">
                    <a:lumMod val="49000"/>
                  </a:schemeClr>
                </a:solidFill>
                <a:latin typeface="Montserrat"/>
                <a:ea typeface="+mn-lt"/>
                <a:cs typeface="+mn-lt"/>
              </a:rPr>
              <a:t>MONGODB</a:t>
            </a:r>
            <a:endParaRPr lang="fr-FR" dirty="0">
              <a:solidFill>
                <a:schemeClr val="bg2">
                  <a:lumMod val="49000"/>
                </a:schemeClr>
              </a:solidFill>
            </a:endParaRPr>
          </a:p>
          <a:p>
            <a:pPr algn="ctr"/>
            <a:r>
              <a:rPr lang="fr-FR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/>
              </a:rPr>
              <a:t>Base de données NoSQL – Connexion et stock des données</a:t>
            </a:r>
            <a:endParaRPr lang="fr-FR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5" name="Rectangle : coins arrondis 44">
            <a:extLst>
              <a:ext uri="{FF2B5EF4-FFF2-40B4-BE49-F238E27FC236}">
                <a16:creationId xmlns:a16="http://schemas.microsoft.com/office/drawing/2014/main" id="{CE705E95-2DCB-0838-C9C6-E98C32B71540}"/>
              </a:ext>
            </a:extLst>
          </p:cNvPr>
          <p:cNvSpPr/>
          <p:nvPr/>
        </p:nvSpPr>
        <p:spPr>
          <a:xfrm>
            <a:off x="958448" y="758302"/>
            <a:ext cx="3696324" cy="552299"/>
          </a:xfrm>
          <a:prstGeom prst="roundRect">
            <a:avLst/>
          </a:prstGeom>
          <a:solidFill>
            <a:srgbClr val="FCEFD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200" b="1" dirty="0">
                <a:solidFill>
                  <a:schemeClr val="bg2">
                    <a:lumMod val="49000"/>
                  </a:schemeClr>
                </a:solidFill>
                <a:latin typeface="Montserrat"/>
                <a:ea typeface="+mn-lt"/>
                <a:cs typeface="+mn-lt"/>
              </a:rPr>
              <a:t>REACT.JS</a:t>
            </a:r>
            <a:endParaRPr lang="fr-FR" dirty="0">
              <a:solidFill>
                <a:schemeClr val="bg2">
                  <a:lumMod val="49000"/>
                </a:schemeClr>
              </a:solidFill>
            </a:endParaRPr>
          </a:p>
          <a:p>
            <a:pPr algn="ctr"/>
            <a:r>
              <a:rPr lang="fr-FR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/>
              </a:rPr>
              <a:t>Framework Front-End</a:t>
            </a:r>
            <a:endParaRPr lang="fr-FR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00475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726899" y="246465"/>
            <a:ext cx="3698340" cy="1009856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>
              <a:spcBef>
                <a:spcPct val="0"/>
              </a:spcBef>
            </a:pPr>
            <a:r>
              <a:rPr lang="en-US" sz="2800" dirty="0"/>
              <a:t>API – Routes CRUD</a:t>
            </a:r>
            <a:endParaRPr lang="fr-FR" sz="2800"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raphique 10" descr="Un coup de pinceau">
            <a:extLst>
              <a:ext uri="{FF2B5EF4-FFF2-40B4-BE49-F238E27FC236}">
                <a16:creationId xmlns:a16="http://schemas.microsoft.com/office/drawing/2014/main" id="{53EEBECC-0799-ECB0-6358-0D930F94B6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96956" y="751290"/>
            <a:ext cx="4572000" cy="517587"/>
          </a:xfrm>
          <a:prstGeom prst="rect">
            <a:avLst/>
          </a:prstGeom>
        </p:spPr>
      </p:pic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F65C5552-E314-A8E5-E886-B631818BD94D}"/>
              </a:ext>
            </a:extLst>
          </p:cNvPr>
          <p:cNvSpPr/>
          <p:nvPr/>
        </p:nvSpPr>
        <p:spPr>
          <a:xfrm>
            <a:off x="834210" y="1265198"/>
            <a:ext cx="7274410" cy="353517"/>
          </a:xfrm>
          <a:prstGeom prst="roundRect">
            <a:avLst/>
          </a:prstGeom>
          <a:solidFill>
            <a:srgbClr val="FCEFD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200" b="1" dirty="0">
                <a:solidFill>
                  <a:schemeClr val="bg2">
                    <a:lumMod val="49000"/>
                  </a:schemeClr>
                </a:solidFill>
                <a:latin typeface="Montserrat"/>
                <a:ea typeface="+mn-lt"/>
                <a:cs typeface="+mn-lt"/>
              </a:rPr>
              <a:t>API Express</a:t>
            </a:r>
            <a:endParaRPr lang="fr-FR" dirty="0">
              <a:solidFill>
                <a:schemeClr val="bg2">
                  <a:lumMod val="49000"/>
                </a:schemeClr>
              </a:solidFill>
            </a:endParaRP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779AD090-E814-D42F-E700-3C7959E9B180}"/>
              </a:ext>
            </a:extLst>
          </p:cNvPr>
          <p:cNvSpPr/>
          <p:nvPr/>
        </p:nvSpPr>
        <p:spPr>
          <a:xfrm>
            <a:off x="834209" y="1950998"/>
            <a:ext cx="2086185" cy="363456"/>
          </a:xfrm>
          <a:prstGeom prst="roundRect">
            <a:avLst/>
          </a:prstGeom>
          <a:solidFill>
            <a:srgbClr val="FCEFD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200" b="1" dirty="0">
                <a:solidFill>
                  <a:schemeClr val="bg2">
                    <a:lumMod val="49000"/>
                  </a:schemeClr>
                </a:solidFill>
                <a:latin typeface="Montserrat"/>
                <a:ea typeface="+mn-lt"/>
                <a:cs typeface="+mn-lt"/>
              </a:rPr>
              <a:t>Catégorie de plat</a:t>
            </a:r>
            <a:endParaRPr lang="fr-FR" dirty="0">
              <a:solidFill>
                <a:schemeClr val="bg2">
                  <a:lumMod val="49000"/>
                </a:schemeClr>
              </a:solidFill>
            </a:endParaRPr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6726E85B-50D3-BCC8-1B9D-74609241A86F}"/>
              </a:ext>
            </a:extLst>
          </p:cNvPr>
          <p:cNvSpPr/>
          <p:nvPr/>
        </p:nvSpPr>
        <p:spPr>
          <a:xfrm>
            <a:off x="3527713" y="1950998"/>
            <a:ext cx="2086185" cy="353517"/>
          </a:xfrm>
          <a:prstGeom prst="roundRect">
            <a:avLst/>
          </a:prstGeom>
          <a:solidFill>
            <a:srgbClr val="FCEFD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200" b="1" dirty="0">
                <a:solidFill>
                  <a:schemeClr val="bg2">
                    <a:lumMod val="49000"/>
                  </a:schemeClr>
                </a:solidFill>
                <a:latin typeface="Montserrat"/>
                <a:ea typeface="+mn-lt"/>
                <a:cs typeface="+mn-lt"/>
              </a:rPr>
              <a:t>Création de plat</a:t>
            </a:r>
            <a:endParaRPr lang="fr-FR" dirty="0">
              <a:solidFill>
                <a:schemeClr val="bg2">
                  <a:lumMod val="49000"/>
                </a:schemeClr>
              </a:solidFill>
            </a:endParaRPr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7623AE88-5932-F131-7EEA-2C795CBFE5D7}"/>
              </a:ext>
            </a:extLst>
          </p:cNvPr>
          <p:cNvSpPr/>
          <p:nvPr/>
        </p:nvSpPr>
        <p:spPr>
          <a:xfrm>
            <a:off x="6022434" y="1950998"/>
            <a:ext cx="2086185" cy="358487"/>
          </a:xfrm>
          <a:prstGeom prst="roundRect">
            <a:avLst/>
          </a:prstGeom>
          <a:solidFill>
            <a:srgbClr val="FCEFD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200" b="1" dirty="0">
                <a:solidFill>
                  <a:schemeClr val="bg2">
                    <a:lumMod val="49000"/>
                  </a:schemeClr>
                </a:solidFill>
                <a:latin typeface="Montserrat"/>
                <a:ea typeface="+mn-lt"/>
                <a:cs typeface="+mn-lt"/>
              </a:rPr>
              <a:t>Menus précédents</a:t>
            </a:r>
            <a:endParaRPr lang="fr-FR" dirty="0">
              <a:solidFill>
                <a:schemeClr val="bg2">
                  <a:lumMod val="49000"/>
                </a:schemeClr>
              </a:solidFill>
            </a:endParaRPr>
          </a:p>
        </p:txBody>
      </p:sp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682D8FFB-2608-96B6-F499-72D64D9DFDD5}"/>
              </a:ext>
            </a:extLst>
          </p:cNvPr>
          <p:cNvSpPr/>
          <p:nvPr/>
        </p:nvSpPr>
        <p:spPr>
          <a:xfrm>
            <a:off x="834209" y="2611950"/>
            <a:ext cx="2086185" cy="363456"/>
          </a:xfrm>
          <a:prstGeom prst="roundRect">
            <a:avLst/>
          </a:prstGeom>
          <a:solidFill>
            <a:srgbClr val="FCEFD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050" b="1" dirty="0">
                <a:solidFill>
                  <a:schemeClr val="bg2">
                    <a:lumMod val="49000"/>
                  </a:schemeClr>
                </a:solidFill>
                <a:latin typeface="Montserrat"/>
                <a:ea typeface="+mn-lt"/>
                <a:cs typeface="+mn-lt"/>
              </a:rPr>
              <a:t>GET</a:t>
            </a:r>
            <a:endParaRPr lang="fr-FR" sz="1050" dirty="0">
              <a:solidFill>
                <a:schemeClr val="bg2">
                  <a:lumMod val="49000"/>
                </a:schemeClr>
              </a:solidFill>
              <a:latin typeface="Neue Haas Grotesk Text Pro"/>
              <a:ea typeface="+mn-lt"/>
              <a:cs typeface="+mn-lt"/>
            </a:endParaRPr>
          </a:p>
          <a:p>
            <a:pPr algn="ctr"/>
            <a:r>
              <a:rPr lang="fr-FR" sz="800" dirty="0">
                <a:solidFill>
                  <a:srgbClr val="000000"/>
                </a:solidFill>
                <a:latin typeface="Montserrat"/>
              </a:rPr>
              <a:t>Sélectionner une catégorie créée</a:t>
            </a:r>
          </a:p>
        </p:txBody>
      </p:sp>
      <p:sp>
        <p:nvSpPr>
          <p:cNvPr id="17" name="Rectangle : coins arrondis 16">
            <a:extLst>
              <a:ext uri="{FF2B5EF4-FFF2-40B4-BE49-F238E27FC236}">
                <a16:creationId xmlns:a16="http://schemas.microsoft.com/office/drawing/2014/main" id="{B749BC9C-37D4-A2CC-3338-559C85430651}"/>
              </a:ext>
            </a:extLst>
          </p:cNvPr>
          <p:cNvSpPr/>
          <p:nvPr/>
        </p:nvSpPr>
        <p:spPr>
          <a:xfrm>
            <a:off x="834208" y="3178481"/>
            <a:ext cx="2086185" cy="363456"/>
          </a:xfrm>
          <a:prstGeom prst="roundRect">
            <a:avLst/>
          </a:prstGeom>
          <a:solidFill>
            <a:srgbClr val="FCEFD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050" b="1" dirty="0">
                <a:solidFill>
                  <a:schemeClr val="bg2">
                    <a:lumMod val="49000"/>
                  </a:schemeClr>
                </a:solidFill>
                <a:latin typeface="Montserrat"/>
                <a:ea typeface="+mn-lt"/>
                <a:cs typeface="+mn-lt"/>
              </a:rPr>
              <a:t>POST</a:t>
            </a:r>
          </a:p>
          <a:p>
            <a:pPr algn="ctr"/>
            <a:r>
              <a:rPr lang="fr-FR" sz="800" dirty="0">
                <a:solidFill>
                  <a:schemeClr val="tx1"/>
                </a:solidFill>
                <a:latin typeface="Montserrat"/>
              </a:rPr>
              <a:t>Créer une nouvelle catégorie</a:t>
            </a:r>
          </a:p>
        </p:txBody>
      </p:sp>
      <p:sp>
        <p:nvSpPr>
          <p:cNvPr id="18" name="Rectangle : coins arrondis 17">
            <a:extLst>
              <a:ext uri="{FF2B5EF4-FFF2-40B4-BE49-F238E27FC236}">
                <a16:creationId xmlns:a16="http://schemas.microsoft.com/office/drawing/2014/main" id="{2D2496EA-620F-E87F-FFD2-A99A9A785D2A}"/>
              </a:ext>
            </a:extLst>
          </p:cNvPr>
          <p:cNvSpPr/>
          <p:nvPr/>
        </p:nvSpPr>
        <p:spPr>
          <a:xfrm>
            <a:off x="3527712" y="3178481"/>
            <a:ext cx="2086184" cy="363456"/>
          </a:xfrm>
          <a:prstGeom prst="roundRect">
            <a:avLst/>
          </a:prstGeom>
          <a:solidFill>
            <a:srgbClr val="FCEFD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050" b="1" dirty="0">
                <a:solidFill>
                  <a:schemeClr val="bg2">
                    <a:lumMod val="49000"/>
                  </a:schemeClr>
                </a:solidFill>
                <a:latin typeface="Montserrat"/>
                <a:ea typeface="+mn-lt"/>
                <a:cs typeface="+mn-lt"/>
              </a:rPr>
              <a:t>PUT</a:t>
            </a:r>
            <a:endParaRPr lang="fr-FR" dirty="0">
              <a:solidFill>
                <a:schemeClr val="bg2">
                  <a:lumMod val="49000"/>
                </a:schemeClr>
              </a:solidFill>
              <a:latin typeface="Neue Haas Grotesk Text Pro"/>
              <a:ea typeface="+mn-lt"/>
              <a:cs typeface="+mn-lt"/>
            </a:endParaRPr>
          </a:p>
          <a:p>
            <a:pPr algn="ctr"/>
            <a:r>
              <a:rPr lang="fr-FR" sz="800" dirty="0">
                <a:solidFill>
                  <a:srgbClr val="000000"/>
                </a:solidFill>
                <a:latin typeface="Montserrat"/>
              </a:rPr>
              <a:t>Modifier la catégorie sélectionnée</a:t>
            </a:r>
            <a:endParaRPr lang="fr-FR" sz="800" dirty="0"/>
          </a:p>
        </p:txBody>
      </p:sp>
      <p:sp>
        <p:nvSpPr>
          <p:cNvPr id="19" name="Rectangle : coins arrondis 18">
            <a:extLst>
              <a:ext uri="{FF2B5EF4-FFF2-40B4-BE49-F238E27FC236}">
                <a16:creationId xmlns:a16="http://schemas.microsoft.com/office/drawing/2014/main" id="{33D2928D-49C0-CD92-C755-E795CEF0DFD8}"/>
              </a:ext>
            </a:extLst>
          </p:cNvPr>
          <p:cNvSpPr/>
          <p:nvPr/>
        </p:nvSpPr>
        <p:spPr>
          <a:xfrm>
            <a:off x="3527713" y="2606981"/>
            <a:ext cx="2086184" cy="368426"/>
          </a:xfrm>
          <a:prstGeom prst="roundRect">
            <a:avLst/>
          </a:prstGeom>
          <a:solidFill>
            <a:srgbClr val="FCEFD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050" b="1" dirty="0">
                <a:solidFill>
                  <a:schemeClr val="bg2">
                    <a:lumMod val="49000"/>
                  </a:schemeClr>
                </a:solidFill>
                <a:latin typeface="Montserrat"/>
                <a:ea typeface="+mn-lt"/>
                <a:cs typeface="+mn-lt"/>
              </a:rPr>
              <a:t>GET</a:t>
            </a:r>
          </a:p>
          <a:p>
            <a:pPr algn="ctr"/>
            <a:r>
              <a:rPr lang="fr-FR" sz="800" dirty="0">
                <a:solidFill>
                  <a:srgbClr val="000000"/>
                </a:solidFill>
                <a:latin typeface="Montserrat"/>
              </a:rPr>
              <a:t>Sélectionner une catégorie</a:t>
            </a:r>
            <a:endParaRPr lang="fr-FR" sz="800" dirty="0"/>
          </a:p>
        </p:txBody>
      </p:sp>
      <p:sp>
        <p:nvSpPr>
          <p:cNvPr id="20" name="Rectangle : coins arrondis 19">
            <a:extLst>
              <a:ext uri="{FF2B5EF4-FFF2-40B4-BE49-F238E27FC236}">
                <a16:creationId xmlns:a16="http://schemas.microsoft.com/office/drawing/2014/main" id="{D015D5F6-1EAC-D6CF-FA85-B96A27A4116A}"/>
              </a:ext>
            </a:extLst>
          </p:cNvPr>
          <p:cNvSpPr/>
          <p:nvPr/>
        </p:nvSpPr>
        <p:spPr>
          <a:xfrm>
            <a:off x="6022434" y="2611950"/>
            <a:ext cx="2086184" cy="363456"/>
          </a:xfrm>
          <a:prstGeom prst="roundRect">
            <a:avLst/>
          </a:prstGeom>
          <a:solidFill>
            <a:srgbClr val="FCEFD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050" b="1" dirty="0">
                <a:solidFill>
                  <a:schemeClr val="bg2">
                    <a:lumMod val="49000"/>
                  </a:schemeClr>
                </a:solidFill>
                <a:latin typeface="Montserrat"/>
                <a:ea typeface="+mn-lt"/>
                <a:cs typeface="+mn-lt"/>
              </a:rPr>
              <a:t>GET</a:t>
            </a:r>
          </a:p>
          <a:p>
            <a:pPr algn="ctr"/>
            <a:r>
              <a:rPr lang="fr-FR" sz="800" dirty="0">
                <a:solidFill>
                  <a:srgbClr val="000000"/>
                </a:solidFill>
                <a:latin typeface="Montserrat"/>
              </a:rPr>
              <a:t>Avoir accès aux menus créés</a:t>
            </a:r>
          </a:p>
        </p:txBody>
      </p:sp>
      <p:sp>
        <p:nvSpPr>
          <p:cNvPr id="21" name="Rectangle : coins arrondis 20">
            <a:extLst>
              <a:ext uri="{FF2B5EF4-FFF2-40B4-BE49-F238E27FC236}">
                <a16:creationId xmlns:a16="http://schemas.microsoft.com/office/drawing/2014/main" id="{D1657EE5-B634-C06E-85BF-BB2BD619A048}"/>
              </a:ext>
            </a:extLst>
          </p:cNvPr>
          <p:cNvSpPr/>
          <p:nvPr/>
        </p:nvSpPr>
        <p:spPr>
          <a:xfrm>
            <a:off x="6022434" y="3178481"/>
            <a:ext cx="2086185" cy="363456"/>
          </a:xfrm>
          <a:prstGeom prst="roundRect">
            <a:avLst/>
          </a:prstGeom>
          <a:solidFill>
            <a:srgbClr val="FCEFD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050" b="1" dirty="0">
                <a:solidFill>
                  <a:schemeClr val="bg2">
                    <a:lumMod val="49000"/>
                  </a:schemeClr>
                </a:solidFill>
                <a:latin typeface="Montserrat"/>
                <a:ea typeface="+mn-lt"/>
                <a:cs typeface="+mn-lt"/>
              </a:rPr>
              <a:t>POST</a:t>
            </a:r>
            <a:endParaRPr lang="fr-FR" dirty="0">
              <a:solidFill>
                <a:schemeClr val="bg2">
                  <a:lumMod val="49000"/>
                </a:schemeClr>
              </a:solidFill>
              <a:latin typeface="Neue Haas Grotesk Text Pro"/>
              <a:ea typeface="+mn-lt"/>
              <a:cs typeface="+mn-lt"/>
            </a:endParaRPr>
          </a:p>
          <a:p>
            <a:pPr algn="ctr"/>
            <a:r>
              <a:rPr lang="fr-FR" sz="800" dirty="0">
                <a:solidFill>
                  <a:srgbClr val="000000"/>
                </a:solidFill>
                <a:latin typeface="Montserrat"/>
              </a:rPr>
              <a:t>Créer un nouveau menu</a:t>
            </a:r>
            <a:endParaRPr lang="fr-FR" sz="800" dirty="0"/>
          </a:p>
        </p:txBody>
      </p:sp>
      <p:sp>
        <p:nvSpPr>
          <p:cNvPr id="22" name="Rectangle : coins arrondis 21">
            <a:extLst>
              <a:ext uri="{FF2B5EF4-FFF2-40B4-BE49-F238E27FC236}">
                <a16:creationId xmlns:a16="http://schemas.microsoft.com/office/drawing/2014/main" id="{E0BC0599-D6C7-E191-0ABC-83C233CB9CAC}"/>
              </a:ext>
            </a:extLst>
          </p:cNvPr>
          <p:cNvSpPr/>
          <p:nvPr/>
        </p:nvSpPr>
        <p:spPr>
          <a:xfrm>
            <a:off x="6022433" y="3745010"/>
            <a:ext cx="2086184" cy="363456"/>
          </a:xfrm>
          <a:prstGeom prst="roundRect">
            <a:avLst/>
          </a:prstGeom>
          <a:solidFill>
            <a:srgbClr val="FCEFD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050" b="1" dirty="0">
                <a:solidFill>
                  <a:schemeClr val="bg2">
                    <a:lumMod val="49000"/>
                  </a:schemeClr>
                </a:solidFill>
                <a:latin typeface="Montserrat"/>
                <a:ea typeface="+mn-lt"/>
                <a:cs typeface="+mn-lt"/>
              </a:rPr>
              <a:t>PUT</a:t>
            </a:r>
          </a:p>
          <a:p>
            <a:pPr algn="ctr"/>
            <a:r>
              <a:rPr lang="fr-FR" sz="800" dirty="0">
                <a:solidFill>
                  <a:srgbClr val="000000"/>
                </a:solidFill>
                <a:latin typeface="Montserrat"/>
              </a:rPr>
              <a:t>Modifier un menu précédent</a:t>
            </a:r>
            <a:endParaRPr lang="fr-FR" sz="800" dirty="0"/>
          </a:p>
        </p:txBody>
      </p:sp>
      <p:sp>
        <p:nvSpPr>
          <p:cNvPr id="23" name="Rectangle : coins arrondis 22">
            <a:extLst>
              <a:ext uri="{FF2B5EF4-FFF2-40B4-BE49-F238E27FC236}">
                <a16:creationId xmlns:a16="http://schemas.microsoft.com/office/drawing/2014/main" id="{F643E294-7B85-0C54-DF06-777A92F6A22F}"/>
              </a:ext>
            </a:extLst>
          </p:cNvPr>
          <p:cNvSpPr/>
          <p:nvPr/>
        </p:nvSpPr>
        <p:spPr>
          <a:xfrm>
            <a:off x="6022433" y="4311541"/>
            <a:ext cx="2086184" cy="363456"/>
          </a:xfrm>
          <a:prstGeom prst="roundRect">
            <a:avLst/>
          </a:prstGeom>
          <a:solidFill>
            <a:srgbClr val="FCEFD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050" b="1" dirty="0">
                <a:solidFill>
                  <a:schemeClr val="bg2">
                    <a:lumMod val="49000"/>
                  </a:schemeClr>
                </a:solidFill>
                <a:latin typeface="Montserrat"/>
              </a:rPr>
              <a:t>DELETE</a:t>
            </a:r>
          </a:p>
          <a:p>
            <a:pPr algn="ctr"/>
            <a:r>
              <a:rPr lang="fr-FR" sz="800" dirty="0">
                <a:solidFill>
                  <a:srgbClr val="000000"/>
                </a:solidFill>
                <a:latin typeface="Montserrat"/>
              </a:rPr>
              <a:t>Supprimer un menu précédent</a:t>
            </a:r>
            <a:endParaRPr lang="fr-FR" sz="800" dirty="0"/>
          </a:p>
        </p:txBody>
      </p:sp>
      <p:sp>
        <p:nvSpPr>
          <p:cNvPr id="1687" name="Flèche : chevron 1686">
            <a:extLst>
              <a:ext uri="{FF2B5EF4-FFF2-40B4-BE49-F238E27FC236}">
                <a16:creationId xmlns:a16="http://schemas.microsoft.com/office/drawing/2014/main" id="{92672F52-B234-EA72-01BC-277086776072}"/>
              </a:ext>
            </a:extLst>
          </p:cNvPr>
          <p:cNvSpPr/>
          <p:nvPr/>
        </p:nvSpPr>
        <p:spPr>
          <a:xfrm rot="5400000">
            <a:off x="4521760" y="1688490"/>
            <a:ext cx="98813" cy="201421"/>
          </a:xfrm>
          <a:prstGeom prst="chevron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688" name="Flèche : chevron 1687">
            <a:extLst>
              <a:ext uri="{FF2B5EF4-FFF2-40B4-BE49-F238E27FC236}">
                <a16:creationId xmlns:a16="http://schemas.microsoft.com/office/drawing/2014/main" id="{22B8CE3D-7DE6-2541-7DFF-6643ECA3B5AD}"/>
              </a:ext>
            </a:extLst>
          </p:cNvPr>
          <p:cNvSpPr/>
          <p:nvPr/>
        </p:nvSpPr>
        <p:spPr>
          <a:xfrm rot="5400000">
            <a:off x="7016481" y="1638794"/>
            <a:ext cx="98813" cy="201421"/>
          </a:xfrm>
          <a:prstGeom prst="chevron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689" name="Flèche : chevron 1688">
            <a:extLst>
              <a:ext uri="{FF2B5EF4-FFF2-40B4-BE49-F238E27FC236}">
                <a16:creationId xmlns:a16="http://schemas.microsoft.com/office/drawing/2014/main" id="{5A738669-61D4-3D4E-F1E9-9B0D288B0F45}"/>
              </a:ext>
            </a:extLst>
          </p:cNvPr>
          <p:cNvSpPr/>
          <p:nvPr/>
        </p:nvSpPr>
        <p:spPr>
          <a:xfrm rot="5400000">
            <a:off x="1828255" y="1688489"/>
            <a:ext cx="98813" cy="201421"/>
          </a:xfrm>
          <a:prstGeom prst="chevron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690" name="Flèche : chevron 1689">
            <a:extLst>
              <a:ext uri="{FF2B5EF4-FFF2-40B4-BE49-F238E27FC236}">
                <a16:creationId xmlns:a16="http://schemas.microsoft.com/office/drawing/2014/main" id="{A477D5D4-33FA-69BA-2B4A-12E23688C209}"/>
              </a:ext>
            </a:extLst>
          </p:cNvPr>
          <p:cNvSpPr/>
          <p:nvPr/>
        </p:nvSpPr>
        <p:spPr>
          <a:xfrm rot="5400000">
            <a:off x="1828255" y="2364351"/>
            <a:ext cx="98813" cy="201421"/>
          </a:xfrm>
          <a:prstGeom prst="chevron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691" name="Flèche : chevron 1690">
            <a:extLst>
              <a:ext uri="{FF2B5EF4-FFF2-40B4-BE49-F238E27FC236}">
                <a16:creationId xmlns:a16="http://schemas.microsoft.com/office/drawing/2014/main" id="{DF98EF28-5BB6-DB61-0EDE-BB121F51F374}"/>
              </a:ext>
            </a:extLst>
          </p:cNvPr>
          <p:cNvSpPr/>
          <p:nvPr/>
        </p:nvSpPr>
        <p:spPr>
          <a:xfrm rot="5400000">
            <a:off x="4521759" y="2364350"/>
            <a:ext cx="98813" cy="201421"/>
          </a:xfrm>
          <a:prstGeom prst="chevron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692" name="Flèche : chevron 1691">
            <a:extLst>
              <a:ext uri="{FF2B5EF4-FFF2-40B4-BE49-F238E27FC236}">
                <a16:creationId xmlns:a16="http://schemas.microsoft.com/office/drawing/2014/main" id="{28533700-174B-4799-D3D5-E54061C67836}"/>
              </a:ext>
            </a:extLst>
          </p:cNvPr>
          <p:cNvSpPr/>
          <p:nvPr/>
        </p:nvSpPr>
        <p:spPr>
          <a:xfrm rot="5400000">
            <a:off x="7016481" y="2364350"/>
            <a:ext cx="98813" cy="201421"/>
          </a:xfrm>
          <a:prstGeom prst="chevron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cxnSp>
        <p:nvCxnSpPr>
          <p:cNvPr id="1693" name="Connecteur droit avec flèche 1692">
            <a:extLst>
              <a:ext uri="{FF2B5EF4-FFF2-40B4-BE49-F238E27FC236}">
                <a16:creationId xmlns:a16="http://schemas.microsoft.com/office/drawing/2014/main" id="{072EFD8D-DB1E-3575-C8AB-BF4984BAB8AE}"/>
              </a:ext>
            </a:extLst>
          </p:cNvPr>
          <p:cNvCxnSpPr/>
          <p:nvPr/>
        </p:nvCxnSpPr>
        <p:spPr>
          <a:xfrm>
            <a:off x="1061002" y="3091070"/>
            <a:ext cx="1630017" cy="0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4" name="Connecteur droit avec flèche 1693">
            <a:extLst>
              <a:ext uri="{FF2B5EF4-FFF2-40B4-BE49-F238E27FC236}">
                <a16:creationId xmlns:a16="http://schemas.microsoft.com/office/drawing/2014/main" id="{056B8E92-5BA6-64EC-59BA-97B95AA76BC6}"/>
              </a:ext>
            </a:extLst>
          </p:cNvPr>
          <p:cNvCxnSpPr>
            <a:cxnSpLocks/>
          </p:cNvCxnSpPr>
          <p:nvPr/>
        </p:nvCxnSpPr>
        <p:spPr>
          <a:xfrm>
            <a:off x="3754506" y="3091069"/>
            <a:ext cx="1630017" cy="0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5" name="Connecteur droit avec flèche 1694">
            <a:extLst>
              <a:ext uri="{FF2B5EF4-FFF2-40B4-BE49-F238E27FC236}">
                <a16:creationId xmlns:a16="http://schemas.microsoft.com/office/drawing/2014/main" id="{18526731-3054-52C4-8210-CC079203F94C}"/>
              </a:ext>
            </a:extLst>
          </p:cNvPr>
          <p:cNvCxnSpPr>
            <a:cxnSpLocks/>
          </p:cNvCxnSpPr>
          <p:nvPr/>
        </p:nvCxnSpPr>
        <p:spPr>
          <a:xfrm>
            <a:off x="6249227" y="3091069"/>
            <a:ext cx="1630017" cy="0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6" name="Connecteur droit avec flèche 1695">
            <a:extLst>
              <a:ext uri="{FF2B5EF4-FFF2-40B4-BE49-F238E27FC236}">
                <a16:creationId xmlns:a16="http://schemas.microsoft.com/office/drawing/2014/main" id="{6CB481B6-71A6-BB65-676D-7F3494D76B3C}"/>
              </a:ext>
            </a:extLst>
          </p:cNvPr>
          <p:cNvCxnSpPr>
            <a:cxnSpLocks/>
          </p:cNvCxnSpPr>
          <p:nvPr/>
        </p:nvCxnSpPr>
        <p:spPr>
          <a:xfrm>
            <a:off x="6149837" y="3642692"/>
            <a:ext cx="1630017" cy="0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7" name="Connecteur droit avec flèche 1696">
            <a:extLst>
              <a:ext uri="{FF2B5EF4-FFF2-40B4-BE49-F238E27FC236}">
                <a16:creationId xmlns:a16="http://schemas.microsoft.com/office/drawing/2014/main" id="{C2532BBA-8449-9B3C-8493-C03C644C7221}"/>
              </a:ext>
            </a:extLst>
          </p:cNvPr>
          <p:cNvCxnSpPr>
            <a:cxnSpLocks/>
          </p:cNvCxnSpPr>
          <p:nvPr/>
        </p:nvCxnSpPr>
        <p:spPr>
          <a:xfrm>
            <a:off x="6149836" y="4194313"/>
            <a:ext cx="1630017" cy="0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7674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473202" y="668903"/>
            <a:ext cx="3614166" cy="1110996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>
              <a:spcBef>
                <a:spcPct val="0"/>
              </a:spcBef>
            </a:pPr>
            <a:r>
              <a:rPr lang="en-US" sz="2300" dirty="0">
                <a:sym typeface="Montserrat"/>
              </a:rPr>
              <a:t>VEILLE TECHNOLOGIQUE</a:t>
            </a:r>
            <a:endParaRPr lang="fr-FR" dirty="0">
              <a:ea typeface="+mj-ea"/>
              <a:cs typeface="+mj-cs"/>
            </a:endParaRPr>
          </a:p>
          <a:p>
            <a:pPr>
              <a:spcBef>
                <a:spcPct val="0"/>
              </a:spcBef>
              <a:spcAft>
                <a:spcPts val="1200"/>
              </a:spcAft>
            </a:pPr>
            <a:endParaRPr lang="en-US" sz="2300" b="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7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458" y="1779651"/>
            <a:ext cx="2441321" cy="13716"/>
          </a:xfrm>
          <a:custGeom>
            <a:avLst/>
            <a:gdLst>
              <a:gd name="connsiteX0" fmla="*/ 0 w 2441321"/>
              <a:gd name="connsiteY0" fmla="*/ 0 h 13716"/>
              <a:gd name="connsiteX1" fmla="*/ 585917 w 2441321"/>
              <a:gd name="connsiteY1" fmla="*/ 0 h 13716"/>
              <a:gd name="connsiteX2" fmla="*/ 1196247 w 2441321"/>
              <a:gd name="connsiteY2" fmla="*/ 0 h 13716"/>
              <a:gd name="connsiteX3" fmla="*/ 1806578 w 2441321"/>
              <a:gd name="connsiteY3" fmla="*/ 0 h 13716"/>
              <a:gd name="connsiteX4" fmla="*/ 2441321 w 2441321"/>
              <a:gd name="connsiteY4" fmla="*/ 0 h 13716"/>
              <a:gd name="connsiteX5" fmla="*/ 2441321 w 2441321"/>
              <a:gd name="connsiteY5" fmla="*/ 13716 h 13716"/>
              <a:gd name="connsiteX6" fmla="*/ 1830991 w 2441321"/>
              <a:gd name="connsiteY6" fmla="*/ 13716 h 13716"/>
              <a:gd name="connsiteX7" fmla="*/ 1269487 w 2441321"/>
              <a:gd name="connsiteY7" fmla="*/ 13716 h 13716"/>
              <a:gd name="connsiteX8" fmla="*/ 707983 w 2441321"/>
              <a:gd name="connsiteY8" fmla="*/ 13716 h 13716"/>
              <a:gd name="connsiteX9" fmla="*/ 0 w 2441321"/>
              <a:gd name="connsiteY9" fmla="*/ 13716 h 13716"/>
              <a:gd name="connsiteX10" fmla="*/ 0 w 2441321"/>
              <a:gd name="connsiteY10" fmla="*/ 0 h 1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41321" h="13716" fill="none" extrusionOk="0">
                <a:moveTo>
                  <a:pt x="0" y="0"/>
                </a:moveTo>
                <a:cubicBezTo>
                  <a:pt x="273217" y="-17533"/>
                  <a:pt x="355785" y="-4171"/>
                  <a:pt x="585917" y="0"/>
                </a:cubicBezTo>
                <a:cubicBezTo>
                  <a:pt x="816049" y="4171"/>
                  <a:pt x="991446" y="-9419"/>
                  <a:pt x="1196247" y="0"/>
                </a:cubicBezTo>
                <a:cubicBezTo>
                  <a:pt x="1401048" y="9419"/>
                  <a:pt x="1589984" y="-731"/>
                  <a:pt x="1806578" y="0"/>
                </a:cubicBezTo>
                <a:cubicBezTo>
                  <a:pt x="2023172" y="731"/>
                  <a:pt x="2247754" y="8393"/>
                  <a:pt x="2441321" y="0"/>
                </a:cubicBezTo>
                <a:cubicBezTo>
                  <a:pt x="2440939" y="4363"/>
                  <a:pt x="2441580" y="8857"/>
                  <a:pt x="2441321" y="13716"/>
                </a:cubicBezTo>
                <a:cubicBezTo>
                  <a:pt x="2169723" y="25934"/>
                  <a:pt x="2045712" y="34568"/>
                  <a:pt x="1830991" y="13716"/>
                </a:cubicBezTo>
                <a:cubicBezTo>
                  <a:pt x="1616270" y="-7136"/>
                  <a:pt x="1505876" y="-623"/>
                  <a:pt x="1269487" y="13716"/>
                </a:cubicBezTo>
                <a:cubicBezTo>
                  <a:pt x="1033098" y="28055"/>
                  <a:pt x="908661" y="36619"/>
                  <a:pt x="707983" y="13716"/>
                </a:cubicBezTo>
                <a:cubicBezTo>
                  <a:pt x="507305" y="-9187"/>
                  <a:pt x="333592" y="16187"/>
                  <a:pt x="0" y="13716"/>
                </a:cubicBezTo>
                <a:cubicBezTo>
                  <a:pt x="-459" y="8317"/>
                  <a:pt x="190" y="2744"/>
                  <a:pt x="0" y="0"/>
                </a:cubicBezTo>
                <a:close/>
              </a:path>
              <a:path w="2441321" h="13716" stroke="0" extrusionOk="0">
                <a:moveTo>
                  <a:pt x="0" y="0"/>
                </a:moveTo>
                <a:cubicBezTo>
                  <a:pt x="207071" y="-14617"/>
                  <a:pt x="444194" y="-15606"/>
                  <a:pt x="585917" y="0"/>
                </a:cubicBezTo>
                <a:cubicBezTo>
                  <a:pt x="727640" y="15606"/>
                  <a:pt x="904326" y="-79"/>
                  <a:pt x="1123008" y="0"/>
                </a:cubicBezTo>
                <a:cubicBezTo>
                  <a:pt x="1341690" y="79"/>
                  <a:pt x="1600014" y="10401"/>
                  <a:pt x="1782164" y="0"/>
                </a:cubicBezTo>
                <a:cubicBezTo>
                  <a:pt x="1964314" y="-10401"/>
                  <a:pt x="2143537" y="-21488"/>
                  <a:pt x="2441321" y="0"/>
                </a:cubicBezTo>
                <a:cubicBezTo>
                  <a:pt x="2441507" y="3335"/>
                  <a:pt x="2441322" y="9457"/>
                  <a:pt x="2441321" y="13716"/>
                </a:cubicBezTo>
                <a:cubicBezTo>
                  <a:pt x="2166745" y="24201"/>
                  <a:pt x="2078726" y="10904"/>
                  <a:pt x="1879817" y="13716"/>
                </a:cubicBezTo>
                <a:cubicBezTo>
                  <a:pt x="1680908" y="16528"/>
                  <a:pt x="1548770" y="-8699"/>
                  <a:pt x="1318313" y="13716"/>
                </a:cubicBezTo>
                <a:cubicBezTo>
                  <a:pt x="1087856" y="36131"/>
                  <a:pt x="894613" y="-645"/>
                  <a:pt x="659157" y="13716"/>
                </a:cubicBezTo>
                <a:cubicBezTo>
                  <a:pt x="423701" y="28077"/>
                  <a:pt x="246611" y="29403"/>
                  <a:pt x="0" y="13716"/>
                </a:cubicBezTo>
                <a:cubicBezTo>
                  <a:pt x="-120" y="7867"/>
                  <a:pt x="674" y="3919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721680" y="2204401"/>
            <a:ext cx="3832828" cy="2074495"/>
          </a:xfrm>
          <a:prstGeom prst="rect">
            <a:avLst/>
          </a:prstGeom>
        </p:spPr>
        <p:txBody>
          <a:bodyPr spcFirstLastPara="1" vert="horz" wrap="square" lIns="91440" tIns="45720" rIns="91440" bIns="45720" rtlCol="0" anchor="t" anchorCtr="0">
            <a:noAutofit/>
          </a:bodyPr>
          <a:lstStyle/>
          <a:p>
            <a:pPr marL="0" indent="0">
              <a:lnSpc>
                <a:spcPct val="90000"/>
              </a:lnSpc>
              <a:spcAft>
                <a:spcPts val="600"/>
              </a:spcAft>
              <a:buNone/>
            </a:pPr>
            <a:r>
              <a:rPr lang="en-US" sz="1200" noProof="1">
                <a:highlight>
                  <a:srgbClr val="FFFFFF"/>
                </a:highlight>
                <a:latin typeface="Montserrat"/>
              </a:rPr>
              <a:t>Organisation par thématiques : </a:t>
            </a:r>
          </a:p>
          <a:p>
            <a:pPr marL="0" indent="0">
              <a:lnSpc>
                <a:spcPct val="90000"/>
              </a:lnSpc>
              <a:spcAft>
                <a:spcPts val="600"/>
              </a:spcAft>
              <a:buSzPts val="1700"/>
              <a:buNone/>
            </a:pPr>
            <a:r>
              <a:rPr lang="en-US" sz="1200" noProof="1">
                <a:highlight>
                  <a:srgbClr val="FFFFFF"/>
                </a:highlight>
                <a:latin typeface="Montserrat"/>
              </a:rPr>
              <a:t> </a:t>
            </a:r>
            <a:r>
              <a:rPr lang="en-US" sz="1200" b="1" noProof="1">
                <a:solidFill>
                  <a:schemeClr val="bg2">
                    <a:lumMod val="49000"/>
                  </a:schemeClr>
                </a:solidFill>
                <a:highlight>
                  <a:srgbClr val="FFFFFF"/>
                </a:highlight>
                <a:latin typeface="Montserrat"/>
              </a:rPr>
              <a:t>Menu Maker :</a:t>
            </a:r>
            <a:r>
              <a:rPr lang="en-US" sz="1200" noProof="1">
                <a:highlight>
                  <a:srgbClr val="FFFFFF"/>
                </a:highlight>
                <a:latin typeface="Montserrat"/>
              </a:rPr>
              <a:t> Informations liées au projet</a:t>
            </a:r>
            <a:r>
              <a:rPr lang="en-US" sz="1200" noProof="1">
                <a:highlight>
                  <a:srgbClr val="FFFFFF"/>
                </a:highlight>
                <a:latin typeface="Montserrat"/>
                <a:sym typeface="Montserrat"/>
              </a:rPr>
              <a:t>.</a:t>
            </a:r>
            <a:endParaRPr lang="en-US" sz="1200" noProof="1">
              <a:highlight>
                <a:srgbClr val="FFFFFF"/>
              </a:highlight>
              <a:latin typeface="Montserrat"/>
            </a:endParaRPr>
          </a:p>
          <a:p>
            <a:pPr marL="0" indent="0">
              <a:lnSpc>
                <a:spcPct val="90000"/>
              </a:lnSpc>
              <a:spcAft>
                <a:spcPts val="600"/>
              </a:spcAft>
              <a:buSzPts val="1700"/>
              <a:buNone/>
            </a:pPr>
            <a:r>
              <a:rPr lang="en-US" sz="1200" noProof="1">
                <a:highlight>
                  <a:srgbClr val="FFFFFF"/>
                </a:highlight>
                <a:latin typeface="Montserrat"/>
                <a:sym typeface="Montserrat"/>
              </a:rPr>
              <a:t> </a:t>
            </a:r>
            <a:r>
              <a:rPr lang="en-US" sz="1200" b="1" noProof="1">
                <a:solidFill>
                  <a:schemeClr val="bg2">
                    <a:lumMod val="49000"/>
                  </a:schemeClr>
                </a:solidFill>
                <a:highlight>
                  <a:srgbClr val="FFFFFF"/>
                </a:highlight>
                <a:latin typeface="Montserrat"/>
                <a:sym typeface="Montserrat"/>
              </a:rPr>
              <a:t>Développement Web :</a:t>
            </a:r>
            <a:r>
              <a:rPr lang="en-US" sz="1200" noProof="1">
                <a:highlight>
                  <a:srgbClr val="FFFFFF"/>
                </a:highlight>
                <a:latin typeface="Montserrat"/>
                <a:sym typeface="Montserrat"/>
              </a:rPr>
              <a:t> Sujets divers.</a:t>
            </a:r>
            <a:endParaRPr lang="en-US" sz="1200" dirty="0">
              <a:latin typeface="Montserrat"/>
            </a:endParaRPr>
          </a:p>
          <a:p>
            <a:pPr marL="0" indent="0">
              <a:lnSpc>
                <a:spcPct val="90000"/>
              </a:lnSpc>
              <a:spcAft>
                <a:spcPts val="600"/>
              </a:spcAft>
              <a:buSzPts val="1700"/>
              <a:buNone/>
            </a:pPr>
            <a:endParaRPr lang="en-US" sz="1200" noProof="1">
              <a:highlight>
                <a:srgbClr val="FFFFFF"/>
              </a:highlight>
              <a:latin typeface="Montserrat"/>
            </a:endParaRPr>
          </a:p>
          <a:p>
            <a:pPr marL="0" indent="0">
              <a:lnSpc>
                <a:spcPct val="90000"/>
              </a:lnSpc>
              <a:spcAft>
                <a:spcPts val="600"/>
              </a:spcAft>
              <a:buClr>
                <a:srgbClr val="0D0D0D"/>
              </a:buClr>
              <a:buSzPts val="1700"/>
              <a:buNone/>
            </a:pPr>
            <a:r>
              <a:rPr lang="en-US" sz="1200" noProof="1">
                <a:highlight>
                  <a:srgbClr val="FFFFFF"/>
                </a:highlight>
                <a:latin typeface="Montserrat"/>
              </a:rPr>
              <a:t>Avantages : Veille efficace, ciblée, à jour sur les technologies </a:t>
            </a:r>
            <a:r>
              <a:rPr lang="en-US" sz="1200" noProof="1">
                <a:highlight>
                  <a:srgbClr val="FFFFFF"/>
                </a:highlight>
                <a:latin typeface="Montserrat"/>
                <a:sym typeface="Montserrat"/>
              </a:rPr>
              <a:t>et </a:t>
            </a:r>
            <a:r>
              <a:rPr lang="en-US" sz="1200" noProof="1">
                <a:highlight>
                  <a:srgbClr val="FFFFFF"/>
                </a:highlight>
                <a:latin typeface="Montserrat"/>
              </a:rPr>
              <a:t>pratiques pertinentes</a:t>
            </a:r>
            <a:r>
              <a:rPr lang="en-US" sz="1200" noProof="1">
                <a:highlight>
                  <a:srgbClr val="FFFFFF"/>
                </a:highlight>
                <a:latin typeface="Montserrat"/>
                <a:sym typeface="Montserrat"/>
              </a:rPr>
              <a:t>.</a:t>
            </a:r>
            <a:endParaRPr lang="en-US" sz="1200" noProof="1">
              <a:highlight>
                <a:srgbClr val="FFFFFF"/>
              </a:highlight>
              <a:latin typeface="Montserrat"/>
            </a:endParaRPr>
          </a:p>
          <a:p>
            <a:pPr marL="0" indent="0">
              <a:lnSpc>
                <a:spcPct val="90000"/>
              </a:lnSpc>
              <a:spcAft>
                <a:spcPts val="600"/>
              </a:spcAft>
              <a:buSzPts val="1700"/>
              <a:buNone/>
            </a:pPr>
            <a:endParaRPr lang="en-US" sz="1200" noProof="1">
              <a:highlight>
                <a:srgbClr val="FFFFFF"/>
              </a:highlight>
              <a:latin typeface="Montserrat"/>
            </a:endParaRPr>
          </a:p>
          <a:p>
            <a:pPr marL="0" indent="0">
              <a:lnSpc>
                <a:spcPct val="90000"/>
              </a:lnSpc>
              <a:spcAft>
                <a:spcPts val="600"/>
              </a:spcAft>
              <a:buClr>
                <a:srgbClr val="0D0D0D"/>
              </a:buClr>
              <a:buSzPts val="1700"/>
              <a:buNone/>
            </a:pPr>
            <a:r>
              <a:rPr lang="en-US" sz="1200" noProof="1">
                <a:highlight>
                  <a:srgbClr val="FFFFFF"/>
                </a:highlight>
                <a:latin typeface="Montserrat"/>
              </a:rPr>
              <a:t>Résultat : Sources variées et fiables pour faire les bons choix techniques. </a:t>
            </a:r>
          </a:p>
          <a:p>
            <a:pPr marL="400050" indent="-228600">
              <a:lnSpc>
                <a:spcPct val="90000"/>
              </a:lnSpc>
              <a:spcAft>
                <a:spcPts val="600"/>
              </a:spcAft>
              <a:buSzPts val="1700"/>
              <a:buFont typeface="Arial,Sans-Serif" panose="020B0604020202020204" pitchFamily="34" charset="0"/>
              <a:buChar char="•"/>
            </a:pPr>
            <a:endParaRPr lang="en-US" sz="1200" noProof="1">
              <a:highlight>
                <a:srgbClr val="FFFFFF"/>
              </a:highlight>
              <a:latin typeface="Montserrat"/>
            </a:endParaRPr>
          </a:p>
          <a:p>
            <a:pPr marL="171450" indent="-228600">
              <a:lnSpc>
                <a:spcPct val="90000"/>
              </a:lnSpc>
              <a:spcAft>
                <a:spcPts val="600"/>
              </a:spcAft>
              <a:buClr>
                <a:srgbClr val="0D0D0D"/>
              </a:buClr>
              <a:buSzPts val="1700"/>
              <a:buFont typeface="Arial" panose="020B0604020202020204" pitchFamily="34" charset="0"/>
              <a:buChar char="•"/>
            </a:pPr>
            <a:endParaRPr lang="en-US" sz="1200" noProof="1">
              <a:highlight>
                <a:srgbClr val="FFFFFF"/>
              </a:highlight>
              <a:latin typeface="Montserrat"/>
            </a:endParaRPr>
          </a:p>
          <a:p>
            <a:pPr marL="400050" indent="-228600">
              <a:lnSpc>
                <a:spcPct val="90000"/>
              </a:lnSpc>
              <a:spcAft>
                <a:spcPts val="600"/>
              </a:spcAft>
              <a:buClr>
                <a:srgbClr val="0D0D0D"/>
              </a:buClr>
              <a:buSzPts val="1700"/>
              <a:buFont typeface="Arial" panose="020B0604020202020204" pitchFamily="34" charset="0"/>
              <a:buChar char="•"/>
            </a:pPr>
            <a:endParaRPr lang="en-US" sz="1200" noProof="1">
              <a:highlight>
                <a:srgbClr val="FFFFFF"/>
              </a:highlight>
              <a:latin typeface="Montserrat"/>
            </a:endParaRPr>
          </a:p>
        </p:txBody>
      </p:sp>
      <p:pic>
        <p:nvPicPr>
          <p:cNvPr id="3" name="Image 2" descr="Une image contenant texte, capture d’écran, logiciel, Logiciel multimédia&#10;&#10;Description générée automatiquement">
            <a:extLst>
              <a:ext uri="{FF2B5EF4-FFF2-40B4-BE49-F238E27FC236}">
                <a16:creationId xmlns:a16="http://schemas.microsoft.com/office/drawing/2014/main" id="{08439794-0923-D31A-608B-3F7E763A077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-351" t="-80" r="351" b="370"/>
          <a:stretch/>
        </p:blipFill>
        <p:spPr>
          <a:xfrm>
            <a:off x="5550690" y="236550"/>
            <a:ext cx="2225903" cy="4670398"/>
          </a:xfrm>
          <a:prstGeom prst="rect">
            <a:avLst/>
          </a:prstGeom>
        </p:spPr>
      </p:pic>
      <p:pic>
        <p:nvPicPr>
          <p:cNvPr id="63" name="Google Shape;6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Ellipse 3">
            <a:extLst>
              <a:ext uri="{FF2B5EF4-FFF2-40B4-BE49-F238E27FC236}">
                <a16:creationId xmlns:a16="http://schemas.microsoft.com/office/drawing/2014/main" id="{E37218FB-8E44-2ACB-EA7F-D949E31DDC89}"/>
              </a:ext>
            </a:extLst>
          </p:cNvPr>
          <p:cNvSpPr/>
          <p:nvPr/>
        </p:nvSpPr>
        <p:spPr>
          <a:xfrm>
            <a:off x="590878" y="2245804"/>
            <a:ext cx="128988" cy="133418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fr-FR" b="1" dirty="0">
              <a:solidFill>
                <a:srgbClr val="6F4A0A"/>
              </a:solidFill>
              <a:latin typeface="Montserrat"/>
            </a:endParaRPr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C3D29FF9-AB7B-4B4F-6DD1-3BAAC7F1C51D}"/>
              </a:ext>
            </a:extLst>
          </p:cNvPr>
          <p:cNvSpPr/>
          <p:nvPr/>
        </p:nvSpPr>
        <p:spPr>
          <a:xfrm>
            <a:off x="590878" y="3214870"/>
            <a:ext cx="128988" cy="133418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fr-FR" b="1" dirty="0">
              <a:solidFill>
                <a:srgbClr val="6F4A0A"/>
              </a:solidFill>
              <a:latin typeface="Montserrat"/>
            </a:endParaRPr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2624D7D1-23DD-56F1-3224-A50FDFEBE9F6}"/>
              </a:ext>
            </a:extLst>
          </p:cNvPr>
          <p:cNvSpPr/>
          <p:nvPr/>
        </p:nvSpPr>
        <p:spPr>
          <a:xfrm>
            <a:off x="590878" y="3855943"/>
            <a:ext cx="128988" cy="133418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fr-FR" b="1" dirty="0">
              <a:solidFill>
                <a:srgbClr val="6F4A0A"/>
              </a:solidFill>
              <a:latin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4138078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2E2DFFF-3462-9FAC-9A41-7FC9038ECCA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14</a:t>
            </a:fld>
            <a:endParaRPr lang="fr-FR"/>
          </a:p>
        </p:txBody>
      </p:sp>
      <p:pic>
        <p:nvPicPr>
          <p:cNvPr id="5" name="Image 4" descr="Une image contenant texte, capture d’écran, Police, conception&#10;&#10;Description générée automatiquement">
            <a:extLst>
              <a:ext uri="{FF2B5EF4-FFF2-40B4-BE49-F238E27FC236}">
                <a16:creationId xmlns:a16="http://schemas.microsoft.com/office/drawing/2014/main" id="{8F44F195-ED8A-653A-C3AE-954199E416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153" y="526774"/>
            <a:ext cx="3687694" cy="3086100"/>
          </a:xfrm>
          <a:prstGeom prst="rect">
            <a:avLst/>
          </a:prstGeom>
        </p:spPr>
      </p:pic>
      <p:pic>
        <p:nvPicPr>
          <p:cNvPr id="6" name="Image 5" descr="Une image contenant texte, capture d’écran, Police, graphisme&#10;&#10;Description générée automatiquement">
            <a:extLst>
              <a:ext uri="{FF2B5EF4-FFF2-40B4-BE49-F238E27FC236}">
                <a16:creationId xmlns:a16="http://schemas.microsoft.com/office/drawing/2014/main" id="{5D4FE66C-C6FB-4A6C-9846-E9F6C01596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982856"/>
            <a:ext cx="3677479" cy="1630018"/>
          </a:xfrm>
          <a:prstGeom prst="rect">
            <a:avLst/>
          </a:prstGeom>
        </p:spPr>
      </p:pic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19E9926C-9D69-88FC-5FF5-259E57B19B0C}"/>
              </a:ext>
            </a:extLst>
          </p:cNvPr>
          <p:cNvSpPr/>
          <p:nvPr/>
        </p:nvSpPr>
        <p:spPr>
          <a:xfrm>
            <a:off x="441613" y="3829493"/>
            <a:ext cx="3686385" cy="552299"/>
          </a:xfrm>
          <a:prstGeom prst="roundRect">
            <a:avLst/>
          </a:prstGeom>
          <a:solidFill>
            <a:srgbClr val="FCEFD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200" b="1" dirty="0">
                <a:solidFill>
                  <a:schemeClr val="bg2">
                    <a:lumMod val="49000"/>
                  </a:schemeClr>
                </a:solidFill>
                <a:latin typeface="Montserrat"/>
                <a:ea typeface="+mn-lt"/>
                <a:cs typeface="+mn-lt"/>
              </a:rPr>
              <a:t>Menu Maker</a:t>
            </a:r>
            <a:endParaRPr lang="fr-FR" dirty="0">
              <a:solidFill>
                <a:schemeClr val="bg2">
                  <a:lumMod val="49000"/>
                </a:schemeClr>
              </a:solidFill>
            </a:endParaRPr>
          </a:p>
          <a:p>
            <a:pPr algn="ctr"/>
            <a:r>
              <a:rPr lang="fr-FR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/>
              </a:rPr>
              <a:t>Source : Smashing Magazine</a:t>
            </a:r>
          </a:p>
        </p:txBody>
      </p:sp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331C6F5D-45CA-70D4-07FB-0169EA8217A5}"/>
              </a:ext>
            </a:extLst>
          </p:cNvPr>
          <p:cNvSpPr/>
          <p:nvPr/>
        </p:nvSpPr>
        <p:spPr>
          <a:xfrm>
            <a:off x="4561383" y="887510"/>
            <a:ext cx="3686385" cy="552299"/>
          </a:xfrm>
          <a:prstGeom prst="roundRect">
            <a:avLst/>
          </a:prstGeom>
          <a:solidFill>
            <a:srgbClr val="FCEFD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200" b="1" dirty="0">
                <a:solidFill>
                  <a:schemeClr val="bg2">
                    <a:lumMod val="49000"/>
                  </a:schemeClr>
                </a:solidFill>
                <a:latin typeface="Montserrat"/>
                <a:ea typeface="+mn-lt"/>
                <a:cs typeface="+mn-lt"/>
              </a:rPr>
              <a:t>Développement Web</a:t>
            </a:r>
            <a:endParaRPr lang="fr-FR" dirty="0">
              <a:solidFill>
                <a:schemeClr val="bg2">
                  <a:lumMod val="49000"/>
                </a:schemeClr>
              </a:solidFill>
            </a:endParaRPr>
          </a:p>
          <a:p>
            <a:pPr algn="ctr"/>
            <a:r>
              <a:rPr lang="fr-FR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/>
              </a:rPr>
              <a:t>Source : JavaScript Weekly</a:t>
            </a:r>
          </a:p>
        </p:txBody>
      </p:sp>
    </p:spTree>
    <p:extLst>
      <p:ext uri="{BB962C8B-B14F-4D97-AF65-F5344CB8AC3E}">
        <p14:creationId xmlns:p14="http://schemas.microsoft.com/office/powerpoint/2010/main" val="26182869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8" name="Rectangle 147">
            <a:extLst>
              <a:ext uri="{FF2B5EF4-FFF2-40B4-BE49-F238E27FC236}">
                <a16:creationId xmlns:a16="http://schemas.microsoft.com/office/drawing/2014/main" id="{6A14B83C-B379-41FC-8327-600DA7EFD5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244608" y="323645"/>
            <a:ext cx="2661201" cy="529760"/>
          </a:xfrm>
          <a:prstGeom prst="rect">
            <a:avLst/>
          </a:prstGeom>
        </p:spPr>
        <p:txBody>
          <a:bodyPr spcFirstLastPara="1" vert="horz" wrap="square" lIns="91440" tIns="45720" rIns="91440" bIns="45720" rtlCol="0" anchor="ctr" anchorCtr="0">
            <a:normAutofit/>
          </a:bodyPr>
          <a:lstStyle/>
          <a:p>
            <a:r>
              <a:rPr lang="en-US" sz="2800" dirty="0">
                <a:sym typeface="Montserrat"/>
              </a:rPr>
              <a:t>CONCLUSION</a:t>
            </a:r>
            <a:endParaRPr lang="fr-FR" dirty="0"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raphique 9" descr="Un coup de pinceau">
            <a:extLst>
              <a:ext uri="{FF2B5EF4-FFF2-40B4-BE49-F238E27FC236}">
                <a16:creationId xmlns:a16="http://schemas.microsoft.com/office/drawing/2014/main" id="{B8F8E363-A99E-E4C1-4419-B95A41B899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602834" y="589222"/>
            <a:ext cx="3940865" cy="547404"/>
          </a:xfrm>
          <a:prstGeom prst="rect">
            <a:avLst/>
          </a:prstGeom>
        </p:spPr>
      </p:pic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3458BF60-6184-7BB0-7F00-2E68C7075C7C}"/>
              </a:ext>
            </a:extLst>
          </p:cNvPr>
          <p:cNvSpPr/>
          <p:nvPr/>
        </p:nvSpPr>
        <p:spPr>
          <a:xfrm>
            <a:off x="754697" y="3044302"/>
            <a:ext cx="3696324" cy="1392155"/>
          </a:xfrm>
          <a:prstGeom prst="roundRect">
            <a:avLst/>
          </a:prstGeom>
          <a:solidFill>
            <a:srgbClr val="FCEFD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200" b="1" noProof="1">
                <a:solidFill>
                  <a:schemeClr val="bg2">
                    <a:lumMod val="49000"/>
                  </a:schemeClr>
                </a:solidFill>
                <a:latin typeface="Montserrat"/>
                <a:ea typeface="+mn-lt"/>
                <a:cs typeface="+mn-lt"/>
              </a:rPr>
              <a:t>MANAGEMENT</a:t>
            </a:r>
            <a:endParaRPr lang="fr-FR" sz="1200" b="1" noProof="1">
              <a:solidFill>
                <a:schemeClr val="bg2">
                  <a:lumMod val="49000"/>
                </a:schemeClr>
              </a:solidFill>
              <a:latin typeface="Montserrat"/>
            </a:endParaRPr>
          </a:p>
          <a:p>
            <a:pPr algn="ctr"/>
            <a:endParaRPr lang="fr-FR" sz="1200" b="1" noProof="1">
              <a:solidFill>
                <a:schemeClr val="bg2">
                  <a:lumMod val="49000"/>
                </a:schemeClr>
              </a:solidFill>
              <a:latin typeface="Montserrat"/>
            </a:endParaRPr>
          </a:p>
          <a:p>
            <a:pPr algn="ctr"/>
            <a:r>
              <a:rPr lang="fr-FR" sz="900" noProof="1">
                <a:solidFill>
                  <a:schemeClr val="tx1">
                    <a:lumMod val="65000"/>
                    <a:lumOff val="35000"/>
                  </a:schemeClr>
                </a:solidFill>
                <a:latin typeface="Montserrat"/>
              </a:rPr>
              <a:t>4 Sprints de 2 semaines – 2 mois</a:t>
            </a:r>
          </a:p>
          <a:p>
            <a:pPr algn="ctr"/>
            <a:r>
              <a:rPr lang="fr-FR" sz="900" noProof="1">
                <a:solidFill>
                  <a:schemeClr val="tx1">
                    <a:lumMod val="65000"/>
                    <a:lumOff val="35000"/>
                  </a:schemeClr>
                </a:solidFill>
                <a:latin typeface="Montserrat"/>
              </a:rPr>
              <a:t>8 développeurs (2x 2 Front-End, 2x 2 Back-End)</a:t>
            </a:r>
            <a:endParaRPr lang="fr-FR" noProof="1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fr-FR" sz="900" noProof="1">
                <a:solidFill>
                  <a:schemeClr val="tx1">
                    <a:lumMod val="65000"/>
                    <a:lumOff val="35000"/>
                  </a:schemeClr>
                </a:solidFill>
                <a:latin typeface="Montserrat"/>
              </a:rPr>
              <a:t>Suivi optimal grâce au Kanban</a:t>
            </a:r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2E10FB1F-32B9-E924-EA35-95B57CA1EC7A}"/>
              </a:ext>
            </a:extLst>
          </p:cNvPr>
          <p:cNvSpPr/>
          <p:nvPr/>
        </p:nvSpPr>
        <p:spPr>
          <a:xfrm>
            <a:off x="4695563" y="3044302"/>
            <a:ext cx="3696324" cy="1392155"/>
          </a:xfrm>
          <a:prstGeom prst="roundRect">
            <a:avLst/>
          </a:prstGeom>
          <a:solidFill>
            <a:srgbClr val="FCEFD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200" b="1" dirty="0">
                <a:solidFill>
                  <a:schemeClr val="bg2">
                    <a:lumMod val="49000"/>
                  </a:schemeClr>
                </a:solidFill>
                <a:latin typeface="Montserrat"/>
                <a:ea typeface="+mn-lt"/>
                <a:cs typeface="+mn-lt"/>
              </a:rPr>
              <a:t>VEILLE</a:t>
            </a:r>
            <a:endParaRPr lang="fr-FR" dirty="0">
              <a:solidFill>
                <a:schemeClr val="bg2">
                  <a:lumMod val="49000"/>
                </a:schemeClr>
              </a:solidFill>
            </a:endParaRPr>
          </a:p>
          <a:p>
            <a:pPr algn="ctr"/>
            <a:endParaRPr lang="fr-FR" sz="1200" b="1" dirty="0">
              <a:solidFill>
                <a:schemeClr val="bg2">
                  <a:lumMod val="49000"/>
                </a:schemeClr>
              </a:solidFill>
              <a:latin typeface="Montserrat"/>
            </a:endParaRPr>
          </a:p>
          <a:p>
            <a:pPr algn="ctr"/>
            <a:r>
              <a:rPr lang="fr-FR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/>
              </a:rPr>
              <a:t>Spécifications techniques réfléchies</a:t>
            </a:r>
          </a:p>
          <a:p>
            <a:pPr algn="ctr"/>
            <a:r>
              <a:rPr lang="fr-FR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/>
              </a:rPr>
              <a:t>Choix adaptés au projet : React.js, Node.js, MongoDB</a:t>
            </a:r>
            <a:endParaRPr lang="fr-FR" dirty="0">
              <a:solidFill>
                <a:schemeClr val="tx1">
                  <a:lumMod val="65000"/>
                  <a:lumOff val="35000"/>
                </a:schemeClr>
              </a:solidFill>
              <a:latin typeface="Neue Haas Grotesk Text Pro"/>
            </a:endParaRPr>
          </a:p>
          <a:p>
            <a:pPr algn="ctr"/>
            <a:r>
              <a:rPr lang="fr-FR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/>
              </a:rPr>
              <a:t>Mise à jour en continu</a:t>
            </a:r>
          </a:p>
        </p:txBody>
      </p:sp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0F47C721-202C-D541-3207-C73C5C488C3C}"/>
              </a:ext>
            </a:extLst>
          </p:cNvPr>
          <p:cNvSpPr/>
          <p:nvPr/>
        </p:nvSpPr>
        <p:spPr>
          <a:xfrm>
            <a:off x="4695562" y="1394405"/>
            <a:ext cx="3696324" cy="1392155"/>
          </a:xfrm>
          <a:prstGeom prst="roundRect">
            <a:avLst/>
          </a:prstGeom>
          <a:solidFill>
            <a:srgbClr val="FCEFD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200" b="1" dirty="0">
                <a:solidFill>
                  <a:schemeClr val="bg2">
                    <a:lumMod val="49000"/>
                  </a:schemeClr>
                </a:solidFill>
                <a:latin typeface="Montserrat"/>
                <a:ea typeface="+mn-lt"/>
                <a:cs typeface="+mn-lt"/>
              </a:rPr>
              <a:t>METHODOLOGIE</a:t>
            </a:r>
            <a:endParaRPr lang="fr-FR" dirty="0">
              <a:solidFill>
                <a:schemeClr val="bg2">
                  <a:lumMod val="49000"/>
                </a:schemeClr>
              </a:solidFill>
            </a:endParaRPr>
          </a:p>
          <a:p>
            <a:pPr algn="ctr"/>
            <a:endParaRPr lang="fr-FR" sz="1200" b="1" dirty="0">
              <a:solidFill>
                <a:schemeClr val="bg2">
                  <a:lumMod val="49000"/>
                </a:schemeClr>
              </a:solidFill>
              <a:latin typeface="Montserrat"/>
            </a:endParaRPr>
          </a:p>
          <a:p>
            <a:pPr algn="ctr"/>
            <a:r>
              <a:rPr lang="fr-FR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/>
              </a:rPr>
              <a:t>Méthode AGILE SCRUM</a:t>
            </a:r>
          </a:p>
          <a:p>
            <a:pPr algn="ctr"/>
            <a:r>
              <a:rPr lang="fr-FR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/>
              </a:rPr>
              <a:t>Vision régulière de l'avancée du projet</a:t>
            </a:r>
          </a:p>
          <a:p>
            <a:pPr algn="ctr"/>
            <a:r>
              <a:rPr lang="fr-FR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/>
              </a:rPr>
              <a:t>Efficacité - Réactivité - Collaboration</a:t>
            </a:r>
          </a:p>
        </p:txBody>
      </p:sp>
      <p:sp>
        <p:nvSpPr>
          <p:cNvPr id="14" name="Rectangle : coins arrondis 13">
            <a:extLst>
              <a:ext uri="{FF2B5EF4-FFF2-40B4-BE49-F238E27FC236}">
                <a16:creationId xmlns:a16="http://schemas.microsoft.com/office/drawing/2014/main" id="{0D33DBD8-A783-5969-714D-CEBAEB817098}"/>
              </a:ext>
            </a:extLst>
          </p:cNvPr>
          <p:cNvSpPr/>
          <p:nvPr/>
        </p:nvSpPr>
        <p:spPr>
          <a:xfrm>
            <a:off x="754696" y="1394405"/>
            <a:ext cx="3696324" cy="1392155"/>
          </a:xfrm>
          <a:prstGeom prst="roundRect">
            <a:avLst/>
          </a:prstGeom>
          <a:solidFill>
            <a:srgbClr val="FCEFD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200" b="1" dirty="0">
                <a:solidFill>
                  <a:schemeClr val="bg2">
                    <a:lumMod val="49000"/>
                  </a:schemeClr>
                </a:solidFill>
                <a:latin typeface="Montserrat"/>
                <a:ea typeface="+mn-lt"/>
                <a:cs typeface="+mn-lt"/>
              </a:rPr>
              <a:t>OBJECTIFS</a:t>
            </a:r>
            <a:endParaRPr lang="fr-FR" dirty="0">
              <a:solidFill>
                <a:schemeClr val="bg2">
                  <a:lumMod val="49000"/>
                </a:schemeClr>
              </a:solidFill>
            </a:endParaRPr>
          </a:p>
          <a:p>
            <a:pPr algn="ctr"/>
            <a:endParaRPr lang="fr-FR" sz="1200" b="1" dirty="0">
              <a:solidFill>
                <a:schemeClr val="bg2">
                  <a:lumMod val="49000"/>
                </a:schemeClr>
              </a:solidFill>
              <a:latin typeface="Montserrat"/>
            </a:endParaRPr>
          </a:p>
          <a:p>
            <a:pPr algn="ctr"/>
            <a:r>
              <a:rPr lang="fr-FR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/>
              </a:rPr>
              <a:t>Outil de personnalisation et de publication</a:t>
            </a:r>
          </a:p>
          <a:p>
            <a:pPr algn="ctr"/>
            <a:r>
              <a:rPr lang="fr-FR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/>
              </a:rPr>
              <a:t> de menus dynamique </a:t>
            </a:r>
            <a:endParaRPr lang="fr-FR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fr-FR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/>
              </a:rPr>
              <a:t>Maquettes et spécificités techniques en appui</a:t>
            </a:r>
          </a:p>
        </p:txBody>
      </p:sp>
      <p:cxnSp>
        <p:nvCxnSpPr>
          <p:cNvPr id="3" name="Connecteur droit avec flèche 2">
            <a:extLst>
              <a:ext uri="{FF2B5EF4-FFF2-40B4-BE49-F238E27FC236}">
                <a16:creationId xmlns:a16="http://schemas.microsoft.com/office/drawing/2014/main" id="{E74EF644-D4C9-4F71-9172-9107106F0405}"/>
              </a:ext>
            </a:extLst>
          </p:cNvPr>
          <p:cNvCxnSpPr/>
          <p:nvPr/>
        </p:nvCxnSpPr>
        <p:spPr>
          <a:xfrm>
            <a:off x="1786559" y="2907196"/>
            <a:ext cx="1630017" cy="0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Connecteur droit avec flèche 5">
            <a:extLst>
              <a:ext uri="{FF2B5EF4-FFF2-40B4-BE49-F238E27FC236}">
                <a16:creationId xmlns:a16="http://schemas.microsoft.com/office/drawing/2014/main" id="{13DD88AA-4BF6-0277-35A8-BBA8CC8EDBCF}"/>
              </a:ext>
            </a:extLst>
          </p:cNvPr>
          <p:cNvCxnSpPr/>
          <p:nvPr/>
        </p:nvCxnSpPr>
        <p:spPr>
          <a:xfrm>
            <a:off x="5727424" y="2907196"/>
            <a:ext cx="1630017" cy="0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avec flèche 12">
            <a:extLst>
              <a:ext uri="{FF2B5EF4-FFF2-40B4-BE49-F238E27FC236}">
                <a16:creationId xmlns:a16="http://schemas.microsoft.com/office/drawing/2014/main" id="{16FEDAAA-1E7D-3A64-991E-FA4474160B36}"/>
              </a:ext>
            </a:extLst>
          </p:cNvPr>
          <p:cNvCxnSpPr/>
          <p:nvPr/>
        </p:nvCxnSpPr>
        <p:spPr>
          <a:xfrm flipV="1">
            <a:off x="4566247" y="3274090"/>
            <a:ext cx="8238" cy="935131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avec flèche 14">
            <a:extLst>
              <a:ext uri="{FF2B5EF4-FFF2-40B4-BE49-F238E27FC236}">
                <a16:creationId xmlns:a16="http://schemas.microsoft.com/office/drawing/2014/main" id="{6EDD81F2-5611-A3C6-CAFA-40BE33A184D3}"/>
              </a:ext>
            </a:extLst>
          </p:cNvPr>
          <p:cNvCxnSpPr>
            <a:cxnSpLocks/>
          </p:cNvCxnSpPr>
          <p:nvPr/>
        </p:nvCxnSpPr>
        <p:spPr>
          <a:xfrm flipV="1">
            <a:off x="4571173" y="1638416"/>
            <a:ext cx="8238" cy="935131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79482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5" descr="Tartes sur une table">
            <a:extLst>
              <a:ext uri="{FF2B5EF4-FFF2-40B4-BE49-F238E27FC236}">
                <a16:creationId xmlns:a16="http://schemas.microsoft.com/office/drawing/2014/main" id="{3B44AA57-8804-6A33-F7B3-D8F388BA6DC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t="15730"/>
          <a:stretch/>
        </p:blipFill>
        <p:spPr>
          <a:xfrm>
            <a:off x="20" y="10"/>
            <a:ext cx="9143980" cy="51434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B7CD24DA-E87A-6C79-1872-40C7170B61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070370"/>
            <a:ext cx="6858000" cy="109202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spcBef>
                <a:spcPct val="0"/>
              </a:spcBef>
            </a:pPr>
            <a:r>
              <a:rPr lang="en-US" sz="6000" dirty="0">
                <a:solidFill>
                  <a:srgbClr val="FFFFFF"/>
                </a:solidFill>
              </a:rPr>
              <a:t>QUESTIONS ?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3C11381-934E-5AB3-7245-B52642A56D08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6457950" y="4767262"/>
            <a:ext cx="2057400" cy="27384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ClrTx/>
              <a:defRPr/>
            </a:pPr>
            <a:fld id="{00000000-1234-1234-1234-123412341234}" type="slidenum">
              <a:rPr lang="en-US" sz="700" kern="1200">
                <a:solidFill>
                  <a:srgbClr val="FFFFFF"/>
                </a:solidFill>
                <a:latin typeface="Calibri" panose="020F0502020204030204"/>
                <a:ea typeface="+mn-ea"/>
                <a:cs typeface="+mn-cs"/>
              </a:rPr>
              <a:pPr>
                <a:lnSpc>
                  <a:spcPct val="90000"/>
                </a:lnSpc>
                <a:spcAft>
                  <a:spcPts val="600"/>
                </a:spcAft>
                <a:buClrTx/>
                <a:defRPr/>
              </a:pPr>
              <a:t>16</a:t>
            </a:fld>
            <a:endParaRPr lang="en-US" sz="700" kern="1200">
              <a:solidFill>
                <a:srgbClr val="FFFFFF"/>
              </a:solidFill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13584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4" name="Rectangle 143">
            <a:extLst>
              <a:ext uri="{FF2B5EF4-FFF2-40B4-BE49-F238E27FC236}">
                <a16:creationId xmlns:a16="http://schemas.microsoft.com/office/drawing/2014/main" id="{F944E337-3E5D-4A1F-A5A1-2057F25B8A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4DA50D69-7CF7-4844-B844-A2B821C77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5890"/>
            <a:ext cx="9144000" cy="51493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429000" y="451308"/>
            <a:ext cx="5086350" cy="1004022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>
              <a:spcBef>
                <a:spcPct val="0"/>
              </a:spcBef>
            </a:pPr>
            <a:r>
              <a:rPr lang="en-US" sz="4400">
                <a:sym typeface="Montserrat"/>
              </a:rPr>
              <a:t>SOMMAIRE</a:t>
            </a:r>
            <a:endParaRPr lang="en-US" sz="4400"/>
          </a:p>
        </p:txBody>
      </p:sp>
      <p:pic>
        <p:nvPicPr>
          <p:cNvPr id="5" name="Image 4" descr="Une image contenant nourriture, repas, table, vaisselle&#10;&#10;Description générée automatiquement">
            <a:extLst>
              <a:ext uri="{FF2B5EF4-FFF2-40B4-BE49-F238E27FC236}">
                <a16:creationId xmlns:a16="http://schemas.microsoft.com/office/drawing/2014/main" id="{03AA1FB7-8A33-8117-B3AA-ACFEB694B11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5519" r="11483" b="2"/>
          <a:stretch/>
        </p:blipFill>
        <p:spPr>
          <a:xfrm>
            <a:off x="20" y="10"/>
            <a:ext cx="2816049" cy="5143490"/>
          </a:xfrm>
          <a:custGeom>
            <a:avLst/>
            <a:gdLst/>
            <a:ahLst/>
            <a:cxnLst/>
            <a:rect l="l" t="t" r="r" b="b"/>
            <a:pathLst>
              <a:path w="3754759" h="6858000">
                <a:moveTo>
                  <a:pt x="0" y="0"/>
                </a:moveTo>
                <a:lnTo>
                  <a:pt x="3405358" y="0"/>
                </a:lnTo>
                <a:lnTo>
                  <a:pt x="3406298" y="5103"/>
                </a:lnTo>
                <a:cubicBezTo>
                  <a:pt x="3408705" y="9272"/>
                  <a:pt x="3410993" y="13534"/>
                  <a:pt x="3408744" y="22806"/>
                </a:cubicBezTo>
                <a:cubicBezTo>
                  <a:pt x="3398212" y="18869"/>
                  <a:pt x="3412504" y="58782"/>
                  <a:pt x="3403554" y="60481"/>
                </a:cubicBezTo>
                <a:cubicBezTo>
                  <a:pt x="3417198" y="75379"/>
                  <a:pt x="3401704" y="83956"/>
                  <a:pt x="3406685" y="104437"/>
                </a:cubicBezTo>
                <a:cubicBezTo>
                  <a:pt x="3412035" y="113935"/>
                  <a:pt x="3413215" y="120918"/>
                  <a:pt x="3408439" y="130745"/>
                </a:cubicBezTo>
                <a:cubicBezTo>
                  <a:pt x="3434362" y="174436"/>
                  <a:pt x="3410826" y="157826"/>
                  <a:pt x="3422002" y="199353"/>
                </a:cubicBezTo>
                <a:cubicBezTo>
                  <a:pt x="3433366" y="235046"/>
                  <a:pt x="3441595" y="275734"/>
                  <a:pt x="3466217" y="309590"/>
                </a:cubicBezTo>
                <a:cubicBezTo>
                  <a:pt x="3473022" y="315692"/>
                  <a:pt x="3476249" y="331335"/>
                  <a:pt x="3473425" y="344525"/>
                </a:cubicBezTo>
                <a:cubicBezTo>
                  <a:pt x="3472938" y="346792"/>
                  <a:pt x="3472286" y="348904"/>
                  <a:pt x="3471491" y="350788"/>
                </a:cubicBezTo>
                <a:cubicBezTo>
                  <a:pt x="3476473" y="380853"/>
                  <a:pt x="3497528" y="490678"/>
                  <a:pt x="3503314" y="524915"/>
                </a:cubicBezTo>
                <a:cubicBezTo>
                  <a:pt x="3495110" y="528110"/>
                  <a:pt x="3511009" y="544789"/>
                  <a:pt x="3506208" y="556205"/>
                </a:cubicBezTo>
                <a:cubicBezTo>
                  <a:pt x="3501906" y="564424"/>
                  <a:pt x="3505727" y="571402"/>
                  <a:pt x="3506503" y="579730"/>
                </a:cubicBezTo>
                <a:cubicBezTo>
                  <a:pt x="3503352" y="590904"/>
                  <a:pt x="3511763" y="626437"/>
                  <a:pt x="3516997" y="635552"/>
                </a:cubicBezTo>
                <a:cubicBezTo>
                  <a:pt x="3534688" y="657082"/>
                  <a:pt x="3524838" y="708447"/>
                  <a:pt x="3538464" y="726388"/>
                </a:cubicBezTo>
                <a:cubicBezTo>
                  <a:pt x="3540659" y="733032"/>
                  <a:pt x="3541735" y="739585"/>
                  <a:pt x="3542115" y="746049"/>
                </a:cubicBezTo>
                <a:lnTo>
                  <a:pt x="3541598" y="764218"/>
                </a:lnTo>
                <a:lnTo>
                  <a:pt x="3538294" y="769538"/>
                </a:lnTo>
                <a:lnTo>
                  <a:pt x="3539714" y="780556"/>
                </a:lnTo>
                <a:lnTo>
                  <a:pt x="3539328" y="783752"/>
                </a:lnTo>
                <a:cubicBezTo>
                  <a:pt x="3538575" y="789859"/>
                  <a:pt x="3537953" y="795880"/>
                  <a:pt x="3537882" y="801812"/>
                </a:cubicBezTo>
                <a:cubicBezTo>
                  <a:pt x="3555332" y="793164"/>
                  <a:pt x="3540143" y="850853"/>
                  <a:pt x="3553763" y="833773"/>
                </a:cubicBezTo>
                <a:cubicBezTo>
                  <a:pt x="3556400" y="864868"/>
                  <a:pt x="3568671" y="840452"/>
                  <a:pt x="3557696" y="878520"/>
                </a:cubicBezTo>
                <a:cubicBezTo>
                  <a:pt x="3574636" y="926170"/>
                  <a:pt x="3572932" y="1002669"/>
                  <a:pt x="3596902" y="1039468"/>
                </a:cubicBezTo>
                <a:cubicBezTo>
                  <a:pt x="3588227" y="1035176"/>
                  <a:pt x="3582669" y="1055878"/>
                  <a:pt x="3587550" y="1069793"/>
                </a:cubicBezTo>
                <a:cubicBezTo>
                  <a:pt x="3553603" y="1054905"/>
                  <a:pt x="3620138" y="1124159"/>
                  <a:pt x="3598129" y="1137690"/>
                </a:cubicBezTo>
                <a:cubicBezTo>
                  <a:pt x="3619154" y="1137277"/>
                  <a:pt x="3657845" y="1198819"/>
                  <a:pt x="3642072" y="1229443"/>
                </a:cubicBezTo>
                <a:cubicBezTo>
                  <a:pt x="3648492" y="1274612"/>
                  <a:pt x="3667414" y="1305895"/>
                  <a:pt x="3662799" y="1353804"/>
                </a:cubicBezTo>
                <a:cubicBezTo>
                  <a:pt x="3665680" y="1355144"/>
                  <a:pt x="3668149" y="1357448"/>
                  <a:pt x="3670319" y="1360420"/>
                </a:cubicBezTo>
                <a:lnTo>
                  <a:pt x="3675717" y="1370453"/>
                </a:lnTo>
                <a:lnTo>
                  <a:pt x="3675458" y="1372456"/>
                </a:lnTo>
                <a:cubicBezTo>
                  <a:pt x="3675775" y="1380261"/>
                  <a:pt x="3677154" y="1384198"/>
                  <a:pt x="3678998" y="1386422"/>
                </a:cubicBezTo>
                <a:lnTo>
                  <a:pt x="3681613" y="1387932"/>
                </a:lnTo>
                <a:lnTo>
                  <a:pt x="3684619" y="1397028"/>
                </a:lnTo>
                <a:lnTo>
                  <a:pt x="3692094" y="1413643"/>
                </a:lnTo>
                <a:lnTo>
                  <a:pt x="3692036" y="1417975"/>
                </a:lnTo>
                <a:lnTo>
                  <a:pt x="3701043" y="1444940"/>
                </a:lnTo>
                <a:lnTo>
                  <a:pt x="3700474" y="1445893"/>
                </a:lnTo>
                <a:cubicBezTo>
                  <a:pt x="3699407" y="1448641"/>
                  <a:pt x="3699006" y="1451835"/>
                  <a:pt x="3699990" y="1456030"/>
                </a:cubicBezTo>
                <a:cubicBezTo>
                  <a:pt x="3688343" y="1458099"/>
                  <a:pt x="3696713" y="1461887"/>
                  <a:pt x="3700642" y="1474079"/>
                </a:cubicBezTo>
                <a:cubicBezTo>
                  <a:pt x="3683431" y="1480016"/>
                  <a:pt x="3700716" y="1509516"/>
                  <a:pt x="3693587" y="1522890"/>
                </a:cubicBezTo>
                <a:cubicBezTo>
                  <a:pt x="3696861" y="1531716"/>
                  <a:pt x="3700010" y="1541157"/>
                  <a:pt x="3702900" y="1551068"/>
                </a:cubicBezTo>
                <a:lnTo>
                  <a:pt x="3708038" y="1631578"/>
                </a:lnTo>
                <a:lnTo>
                  <a:pt x="3698097" y="1716642"/>
                </a:lnTo>
                <a:cubicBezTo>
                  <a:pt x="3699314" y="1747867"/>
                  <a:pt x="3695412" y="1775147"/>
                  <a:pt x="3700384" y="1801382"/>
                </a:cubicBezTo>
                <a:cubicBezTo>
                  <a:pt x="3696845" y="1812311"/>
                  <a:pt x="3695699" y="1822504"/>
                  <a:pt x="3702257" y="1832013"/>
                </a:cubicBezTo>
                <a:cubicBezTo>
                  <a:pt x="3701651" y="1861238"/>
                  <a:pt x="3693313" y="1868713"/>
                  <a:pt x="3700986" y="1886838"/>
                </a:cubicBezTo>
                <a:cubicBezTo>
                  <a:pt x="3687741" y="1903887"/>
                  <a:pt x="3693148" y="1904594"/>
                  <a:pt x="3697545" y="1912087"/>
                </a:cubicBezTo>
                <a:lnTo>
                  <a:pt x="3697885" y="1913171"/>
                </a:lnTo>
                <a:lnTo>
                  <a:pt x="3695987" y="1915505"/>
                </a:lnTo>
                <a:lnTo>
                  <a:pt x="3695284" y="1920179"/>
                </a:lnTo>
                <a:lnTo>
                  <a:pt x="3696499" y="1932787"/>
                </a:lnTo>
                <a:lnTo>
                  <a:pt x="3697473" y="1937503"/>
                </a:lnTo>
                <a:cubicBezTo>
                  <a:pt x="3697953" y="1940760"/>
                  <a:pt x="3698023" y="1942937"/>
                  <a:pt x="3697799" y="1944457"/>
                </a:cubicBezTo>
                <a:lnTo>
                  <a:pt x="3697642" y="1944638"/>
                </a:lnTo>
                <a:lnTo>
                  <a:pt x="3698268" y="1951136"/>
                </a:lnTo>
                <a:cubicBezTo>
                  <a:pt x="3699704" y="1962083"/>
                  <a:pt x="3701457" y="1972719"/>
                  <a:pt x="3703418" y="1982828"/>
                </a:cubicBezTo>
                <a:cubicBezTo>
                  <a:pt x="3694620" y="1991887"/>
                  <a:pt x="3707345" y="2028973"/>
                  <a:pt x="3689767" y="2025705"/>
                </a:cubicBezTo>
                <a:cubicBezTo>
                  <a:pt x="3691896" y="2039367"/>
                  <a:pt x="3699517" y="2047321"/>
                  <a:pt x="3687894" y="2043252"/>
                </a:cubicBezTo>
                <a:cubicBezTo>
                  <a:pt x="3688268" y="2047766"/>
                  <a:pt x="3687435" y="2050599"/>
                  <a:pt x="3686015" y="2052668"/>
                </a:cubicBezTo>
                <a:lnTo>
                  <a:pt x="3685329" y="2053280"/>
                </a:lnTo>
                <a:lnTo>
                  <a:pt x="3690348" y="2083660"/>
                </a:lnTo>
                <a:lnTo>
                  <a:pt x="3689688" y="2087758"/>
                </a:lnTo>
                <a:lnTo>
                  <a:pt x="3694656" y="2107476"/>
                </a:lnTo>
                <a:lnTo>
                  <a:pt x="3696317" y="2117709"/>
                </a:lnTo>
                <a:lnTo>
                  <a:pt x="3698652" y="2120508"/>
                </a:lnTo>
                <a:cubicBezTo>
                  <a:pt x="3700138" y="2123582"/>
                  <a:pt x="3700933" y="2128051"/>
                  <a:pt x="3700157" y="2135655"/>
                </a:cubicBezTo>
                <a:lnTo>
                  <a:pt x="3699626" y="2137431"/>
                </a:lnTo>
                <a:lnTo>
                  <a:pt x="3703486" y="2149795"/>
                </a:lnTo>
                <a:cubicBezTo>
                  <a:pt x="3705184" y="2153754"/>
                  <a:pt x="3707268" y="2157232"/>
                  <a:pt x="3709885" y="2160002"/>
                </a:cubicBezTo>
                <a:cubicBezTo>
                  <a:pt x="3698737" y="2203287"/>
                  <a:pt x="3712805" y="2242927"/>
                  <a:pt x="3712777" y="2289319"/>
                </a:cubicBezTo>
                <a:cubicBezTo>
                  <a:pt x="3693169" y="2310331"/>
                  <a:pt x="3722276" y="2389074"/>
                  <a:pt x="3742794" y="2399589"/>
                </a:cubicBezTo>
                <a:cubicBezTo>
                  <a:pt x="3725319" y="2400703"/>
                  <a:pt x="3751962" y="2457534"/>
                  <a:pt x="3753311" y="2472464"/>
                </a:cubicBezTo>
                <a:cubicBezTo>
                  <a:pt x="3753760" y="2477441"/>
                  <a:pt x="3751399" y="2477762"/>
                  <a:pt x="3743656" y="2469811"/>
                </a:cubicBezTo>
                <a:cubicBezTo>
                  <a:pt x="3746474" y="2485608"/>
                  <a:pt x="3738186" y="2502460"/>
                  <a:pt x="3730339" y="2493869"/>
                </a:cubicBezTo>
                <a:cubicBezTo>
                  <a:pt x="3748556" y="2541387"/>
                  <a:pt x="3736267" y="2613433"/>
                  <a:pt x="3746134" y="2667651"/>
                </a:cubicBezTo>
                <a:cubicBezTo>
                  <a:pt x="3730160" y="2698252"/>
                  <a:pt x="3745496" y="2681337"/>
                  <a:pt x="3743743" y="2712354"/>
                </a:cubicBezTo>
                <a:cubicBezTo>
                  <a:pt x="3759373" y="2703131"/>
                  <a:pt x="3736572" y="2750256"/>
                  <a:pt x="3754759" y="2751060"/>
                </a:cubicBezTo>
                <a:cubicBezTo>
                  <a:pt x="3753864" y="2756679"/>
                  <a:pt x="3752424" y="2762098"/>
                  <a:pt x="3750841" y="2767527"/>
                </a:cubicBezTo>
                <a:lnTo>
                  <a:pt x="3750021" y="2770377"/>
                </a:lnTo>
                <a:lnTo>
                  <a:pt x="3749874" y="2781617"/>
                </a:lnTo>
                <a:lnTo>
                  <a:pt x="3745916" y="2784975"/>
                </a:lnTo>
                <a:lnTo>
                  <a:pt x="3742888" y="2802030"/>
                </a:lnTo>
                <a:cubicBezTo>
                  <a:pt x="3742360" y="2808388"/>
                  <a:pt x="3742498" y="2815196"/>
                  <a:pt x="3743710" y="2822667"/>
                </a:cubicBezTo>
                <a:cubicBezTo>
                  <a:pt x="3751787" y="2840797"/>
                  <a:pt x="3744398" y="2870002"/>
                  <a:pt x="3746201" y="2896003"/>
                </a:cubicBezTo>
                <a:lnTo>
                  <a:pt x="3749006" y="2907846"/>
                </a:lnTo>
                <a:lnTo>
                  <a:pt x="3747206" y="2947037"/>
                </a:lnTo>
                <a:cubicBezTo>
                  <a:pt x="3747030" y="2958176"/>
                  <a:pt x="3747214" y="2969719"/>
                  <a:pt x="3748070" y="2981841"/>
                </a:cubicBezTo>
                <a:lnTo>
                  <a:pt x="3750937" y="3004278"/>
                </a:lnTo>
                <a:lnTo>
                  <a:pt x="3749761" y="3010254"/>
                </a:lnTo>
                <a:cubicBezTo>
                  <a:pt x="3750425" y="3020530"/>
                  <a:pt x="3756245" y="3033889"/>
                  <a:pt x="3749923" y="3032983"/>
                </a:cubicBezTo>
                <a:lnTo>
                  <a:pt x="3752658" y="3044429"/>
                </a:lnTo>
                <a:lnTo>
                  <a:pt x="3748217" y="3056076"/>
                </a:lnTo>
                <a:cubicBezTo>
                  <a:pt x="3747117" y="3057381"/>
                  <a:pt x="3745928" y="3058381"/>
                  <a:pt x="3744691" y="3059042"/>
                </a:cubicBezTo>
                <a:lnTo>
                  <a:pt x="3747123" y="3075102"/>
                </a:lnTo>
                <a:lnTo>
                  <a:pt x="3744190" y="3088509"/>
                </a:lnTo>
                <a:lnTo>
                  <a:pt x="3747093" y="3099930"/>
                </a:lnTo>
                <a:lnTo>
                  <a:pt x="3746799" y="3104743"/>
                </a:lnTo>
                <a:lnTo>
                  <a:pt x="3745610" y="3116729"/>
                </a:lnTo>
                <a:cubicBezTo>
                  <a:pt x="3744666" y="3122891"/>
                  <a:pt x="3743503" y="3129792"/>
                  <a:pt x="3742676" y="3137453"/>
                </a:cubicBezTo>
                <a:lnTo>
                  <a:pt x="3742441" y="3143884"/>
                </a:lnTo>
                <a:lnTo>
                  <a:pt x="3737104" y="3158122"/>
                </a:lnTo>
                <a:cubicBezTo>
                  <a:pt x="3733050" y="3168490"/>
                  <a:pt x="3730374" y="3176626"/>
                  <a:pt x="3733275" y="3185367"/>
                </a:cubicBezTo>
                <a:cubicBezTo>
                  <a:pt x="3728135" y="3200760"/>
                  <a:pt x="3712176" y="3212117"/>
                  <a:pt x="3717639" y="3233769"/>
                </a:cubicBezTo>
                <a:cubicBezTo>
                  <a:pt x="3709851" y="3227497"/>
                  <a:pt x="3717920" y="3258095"/>
                  <a:pt x="3710433" y="3262123"/>
                </a:cubicBezTo>
                <a:cubicBezTo>
                  <a:pt x="3704342" y="3264110"/>
                  <a:pt x="3705370" y="3273856"/>
                  <a:pt x="3703458" y="3281408"/>
                </a:cubicBezTo>
                <a:cubicBezTo>
                  <a:pt x="3697412" y="3287020"/>
                  <a:pt x="3693483" y="3324746"/>
                  <a:pt x="3695027" y="3337739"/>
                </a:cubicBezTo>
                <a:cubicBezTo>
                  <a:pt x="3703095" y="3374177"/>
                  <a:pt x="3679154" y="3404974"/>
                  <a:pt x="3684951" y="3434139"/>
                </a:cubicBezTo>
                <a:cubicBezTo>
                  <a:pt x="3684732" y="3441861"/>
                  <a:pt x="3683615" y="3448308"/>
                  <a:pt x="3681946" y="3453928"/>
                </a:cubicBezTo>
                <a:lnTo>
                  <a:pt x="3675939" y="3468021"/>
                </a:lnTo>
                <a:cubicBezTo>
                  <a:pt x="3674480" y="3468264"/>
                  <a:pt x="3673022" y="3468506"/>
                  <a:pt x="3671563" y="3468748"/>
                </a:cubicBezTo>
                <a:lnTo>
                  <a:pt x="3669360" y="3479164"/>
                </a:lnTo>
                <a:lnTo>
                  <a:pt x="3668060" y="3481325"/>
                </a:lnTo>
                <a:cubicBezTo>
                  <a:pt x="3665560" y="3485437"/>
                  <a:pt x="3663197" y="3489622"/>
                  <a:pt x="3661315" y="3494328"/>
                </a:cubicBezTo>
                <a:cubicBezTo>
                  <a:pt x="3678446" y="3506175"/>
                  <a:pt x="3648136" y="3536311"/>
                  <a:pt x="3664679" y="3537226"/>
                </a:cubicBezTo>
                <a:cubicBezTo>
                  <a:pt x="3657322" y="3565147"/>
                  <a:pt x="3674997" y="3558694"/>
                  <a:pt x="3654205" y="3577551"/>
                </a:cubicBezTo>
                <a:cubicBezTo>
                  <a:pt x="3653633" y="3634248"/>
                  <a:pt x="3628736" y="3694092"/>
                  <a:pt x="3637325" y="3749618"/>
                </a:cubicBezTo>
                <a:cubicBezTo>
                  <a:pt x="3631446" y="3736800"/>
                  <a:pt x="3620480" y="3747498"/>
                  <a:pt x="3620258" y="3763981"/>
                </a:cubicBezTo>
                <a:cubicBezTo>
                  <a:pt x="3596667" y="3715365"/>
                  <a:pt x="3630603" y="3842969"/>
                  <a:pt x="3608193" y="3830141"/>
                </a:cubicBezTo>
                <a:cubicBezTo>
                  <a:pt x="3625759" y="3852486"/>
                  <a:pt x="3638965" y="3943841"/>
                  <a:pt x="3616479" y="3951521"/>
                </a:cubicBezTo>
                <a:cubicBezTo>
                  <a:pt x="3607940" y="3994867"/>
                  <a:pt x="3614033" y="4040502"/>
                  <a:pt x="3595498" y="4074157"/>
                </a:cubicBezTo>
                <a:cubicBezTo>
                  <a:pt x="3597477" y="4078342"/>
                  <a:pt x="3598819" y="4082864"/>
                  <a:pt x="3599706" y="4087599"/>
                </a:cubicBezTo>
                <a:lnTo>
                  <a:pt x="3601103" y="4101515"/>
                </a:lnTo>
                <a:lnTo>
                  <a:pt x="3600274" y="4102849"/>
                </a:lnTo>
                <a:cubicBezTo>
                  <a:pt x="3598143" y="4109482"/>
                  <a:pt x="3598077" y="4114144"/>
                  <a:pt x="3598925" y="4117926"/>
                </a:cubicBezTo>
                <a:lnTo>
                  <a:pt x="3600630" y="4121966"/>
                </a:lnTo>
                <a:lnTo>
                  <a:pt x="3600331" y="4132543"/>
                </a:lnTo>
                <a:lnTo>
                  <a:pt x="3601432" y="4154003"/>
                </a:lnTo>
                <a:lnTo>
                  <a:pt x="3600054" y="4157433"/>
                </a:lnTo>
                <a:lnTo>
                  <a:pt x="3599248" y="4188888"/>
                </a:lnTo>
                <a:cubicBezTo>
                  <a:pt x="3598993" y="4188940"/>
                  <a:pt x="3598738" y="4188992"/>
                  <a:pt x="3598484" y="4189044"/>
                </a:cubicBezTo>
                <a:cubicBezTo>
                  <a:pt x="3596754" y="4190111"/>
                  <a:pt x="3595443" y="4192250"/>
                  <a:pt x="3594971" y="4196698"/>
                </a:cubicBezTo>
                <a:cubicBezTo>
                  <a:pt x="3584674" y="4185805"/>
                  <a:pt x="3590455" y="4197885"/>
                  <a:pt x="3589971" y="4211958"/>
                </a:cubicBezTo>
                <a:cubicBezTo>
                  <a:pt x="3573870" y="4198179"/>
                  <a:pt x="3579156" y="4240607"/>
                  <a:pt x="3569135" y="4243705"/>
                </a:cubicBezTo>
                <a:cubicBezTo>
                  <a:pt x="3569142" y="4254351"/>
                  <a:pt x="3568856" y="4265362"/>
                  <a:pt x="3568210" y="4276468"/>
                </a:cubicBezTo>
                <a:lnTo>
                  <a:pt x="3567613" y="4282925"/>
                </a:lnTo>
                <a:cubicBezTo>
                  <a:pt x="3567553" y="4282949"/>
                  <a:pt x="3567492" y="4282974"/>
                  <a:pt x="3567432" y="4282999"/>
                </a:cubicBezTo>
                <a:cubicBezTo>
                  <a:pt x="3566940" y="4284280"/>
                  <a:pt x="3566607" y="4286359"/>
                  <a:pt x="3566464" y="4289697"/>
                </a:cubicBezTo>
                <a:lnTo>
                  <a:pt x="3566526" y="4294698"/>
                </a:lnTo>
                <a:lnTo>
                  <a:pt x="3565367" y="4307225"/>
                </a:lnTo>
                <a:lnTo>
                  <a:pt x="3563841" y="4311164"/>
                </a:lnTo>
                <a:lnTo>
                  <a:pt x="3561610" y="4312189"/>
                </a:lnTo>
                <a:lnTo>
                  <a:pt x="3561734" y="4313408"/>
                </a:lnTo>
                <a:cubicBezTo>
                  <a:pt x="3564537" y="4323096"/>
                  <a:pt x="3569544" y="4327053"/>
                  <a:pt x="3553832" y="4334910"/>
                </a:cubicBezTo>
                <a:cubicBezTo>
                  <a:pt x="3557797" y="4356533"/>
                  <a:pt x="3548502" y="4358433"/>
                  <a:pt x="3542564" y="4385380"/>
                </a:cubicBezTo>
                <a:cubicBezTo>
                  <a:pt x="3547050" y="4398267"/>
                  <a:pt x="3544091" y="4407098"/>
                  <a:pt x="3538724" y="4415150"/>
                </a:cubicBezTo>
                <a:cubicBezTo>
                  <a:pt x="3538633" y="4442707"/>
                  <a:pt x="3529920" y="4465824"/>
                  <a:pt x="3525348" y="4495753"/>
                </a:cubicBezTo>
                <a:cubicBezTo>
                  <a:pt x="3529387" y="4530212"/>
                  <a:pt x="3514579" y="4543935"/>
                  <a:pt x="3509749" y="4575934"/>
                </a:cubicBezTo>
                <a:cubicBezTo>
                  <a:pt x="3519579" y="4606914"/>
                  <a:pt x="3496418" y="4596497"/>
                  <a:pt x="3489779" y="4611927"/>
                </a:cubicBezTo>
                <a:lnTo>
                  <a:pt x="3488856" y="4616508"/>
                </a:lnTo>
                <a:lnTo>
                  <a:pt x="3489486" y="4629163"/>
                </a:lnTo>
                <a:lnTo>
                  <a:pt x="3490242" y="4633947"/>
                </a:lnTo>
                <a:cubicBezTo>
                  <a:pt x="3490570" y="4637233"/>
                  <a:pt x="3490539" y="4639406"/>
                  <a:pt x="3490244" y="4640894"/>
                </a:cubicBezTo>
                <a:lnTo>
                  <a:pt x="3490078" y="4641059"/>
                </a:lnTo>
                <a:lnTo>
                  <a:pt x="3490403" y="4647582"/>
                </a:lnTo>
                <a:cubicBezTo>
                  <a:pt x="3491330" y="4658608"/>
                  <a:pt x="3492590" y="4669354"/>
                  <a:pt x="3494082" y="4679601"/>
                </a:cubicBezTo>
                <a:cubicBezTo>
                  <a:pt x="3484854" y="4687754"/>
                  <a:pt x="3495864" y="4725869"/>
                  <a:pt x="3478421" y="4720918"/>
                </a:cubicBezTo>
                <a:cubicBezTo>
                  <a:pt x="3479918" y="4734712"/>
                  <a:pt x="3487176" y="4743359"/>
                  <a:pt x="3475730" y="4738188"/>
                </a:cubicBezTo>
                <a:cubicBezTo>
                  <a:pt x="3475894" y="4742712"/>
                  <a:pt x="3474928" y="4745450"/>
                  <a:pt x="3473409" y="4747368"/>
                </a:cubicBezTo>
                <a:lnTo>
                  <a:pt x="3472696" y="4747913"/>
                </a:lnTo>
                <a:lnTo>
                  <a:pt x="3476304" y="4778609"/>
                </a:lnTo>
                <a:lnTo>
                  <a:pt x="3475454" y="4782623"/>
                </a:lnTo>
                <a:lnTo>
                  <a:pt x="3479507" y="4802712"/>
                </a:lnTo>
                <a:lnTo>
                  <a:pt x="3480695" y="4813049"/>
                </a:lnTo>
                <a:lnTo>
                  <a:pt x="3482902" y="4816057"/>
                </a:lnTo>
                <a:cubicBezTo>
                  <a:pt x="3484247" y="4819259"/>
                  <a:pt x="3484834" y="4823783"/>
                  <a:pt x="3483703" y="4831270"/>
                </a:cubicBezTo>
                <a:lnTo>
                  <a:pt x="3483090" y="4832984"/>
                </a:lnTo>
                <a:lnTo>
                  <a:pt x="3486378" y="4845654"/>
                </a:lnTo>
                <a:cubicBezTo>
                  <a:pt x="3487893" y="4849755"/>
                  <a:pt x="3489817" y="4853416"/>
                  <a:pt x="3492309" y="4856425"/>
                </a:cubicBezTo>
                <a:cubicBezTo>
                  <a:pt x="3479133" y="4898390"/>
                  <a:pt x="3491371" y="4939174"/>
                  <a:pt x="3489182" y="4985308"/>
                </a:cubicBezTo>
                <a:cubicBezTo>
                  <a:pt x="3492413" y="5037202"/>
                  <a:pt x="3496839" y="5073159"/>
                  <a:pt x="3498182" y="5107346"/>
                </a:cubicBezTo>
                <a:cubicBezTo>
                  <a:pt x="3500266" y="5123329"/>
                  <a:pt x="3506680" y="5240376"/>
                  <a:pt x="3499225" y="5231073"/>
                </a:cubicBezTo>
                <a:cubicBezTo>
                  <a:pt x="3515247" y="5280090"/>
                  <a:pt x="3497607" y="5309911"/>
                  <a:pt x="3504960" y="5364785"/>
                </a:cubicBezTo>
                <a:cubicBezTo>
                  <a:pt x="3487546" y="5393671"/>
                  <a:pt x="3503686" y="5378336"/>
                  <a:pt x="3500486" y="5409009"/>
                </a:cubicBezTo>
                <a:cubicBezTo>
                  <a:pt x="3516561" y="5401350"/>
                  <a:pt x="3491544" y="5446009"/>
                  <a:pt x="3509710" y="5448570"/>
                </a:cubicBezTo>
                <a:cubicBezTo>
                  <a:pt x="3508555" y="5454072"/>
                  <a:pt x="3506859" y="5459319"/>
                  <a:pt x="3505022" y="5464568"/>
                </a:cubicBezTo>
                <a:lnTo>
                  <a:pt x="3504070" y="5467320"/>
                </a:lnTo>
                <a:lnTo>
                  <a:pt x="3503399" y="5478483"/>
                </a:lnTo>
                <a:lnTo>
                  <a:pt x="3499281" y="5481443"/>
                </a:lnTo>
                <a:lnTo>
                  <a:pt x="3499047" y="5616712"/>
                </a:lnTo>
                <a:cubicBezTo>
                  <a:pt x="3502347" y="5628424"/>
                  <a:pt x="3503819" y="5666768"/>
                  <a:pt x="3498775" y="5675291"/>
                </a:cubicBezTo>
                <a:cubicBezTo>
                  <a:pt x="3497984" y="5683547"/>
                  <a:pt x="3500335" y="5692400"/>
                  <a:pt x="3494739" y="5697458"/>
                </a:cubicBezTo>
                <a:cubicBezTo>
                  <a:pt x="3492180" y="5715432"/>
                  <a:pt x="3486290" y="5756597"/>
                  <a:pt x="3483423" y="5783137"/>
                </a:cubicBezTo>
                <a:cubicBezTo>
                  <a:pt x="3491452" y="5796973"/>
                  <a:pt x="3477643" y="5819988"/>
                  <a:pt x="3477532" y="5856699"/>
                </a:cubicBezTo>
                <a:cubicBezTo>
                  <a:pt x="3486776" y="5871818"/>
                  <a:pt x="3477340" y="5881447"/>
                  <a:pt x="3490032" y="5910638"/>
                </a:cubicBezTo>
                <a:cubicBezTo>
                  <a:pt x="3488930" y="5911913"/>
                  <a:pt x="3487924" y="5913488"/>
                  <a:pt x="3487046" y="5915313"/>
                </a:cubicBezTo>
                <a:cubicBezTo>
                  <a:pt x="3481941" y="5925917"/>
                  <a:pt x="3482137" y="5942505"/>
                  <a:pt x="3487484" y="5952365"/>
                </a:cubicBezTo>
                <a:cubicBezTo>
                  <a:pt x="3504666" y="5999029"/>
                  <a:pt x="3505019" y="6042078"/>
                  <a:pt x="3509266" y="6082373"/>
                </a:cubicBezTo>
                <a:cubicBezTo>
                  <a:pt x="3512265" y="6128005"/>
                  <a:pt x="3492950" y="6098121"/>
                  <a:pt x="3509564" y="6154771"/>
                </a:cubicBezTo>
                <a:cubicBezTo>
                  <a:pt x="3503223" y="6161045"/>
                  <a:pt x="3503062" y="6168289"/>
                  <a:pt x="3506404" y="6180433"/>
                </a:cubicBezTo>
                <a:cubicBezTo>
                  <a:pt x="3507378" y="6202614"/>
                  <a:pt x="3491084" y="6201180"/>
                  <a:pt x="3501312" y="6223427"/>
                </a:cubicBezTo>
                <a:cubicBezTo>
                  <a:pt x="3492497" y="6219559"/>
                  <a:pt x="3498753" y="6265580"/>
                  <a:pt x="3489469" y="6255476"/>
                </a:cubicBezTo>
                <a:cubicBezTo>
                  <a:pt x="3481791" y="6270065"/>
                  <a:pt x="3495037" y="6276996"/>
                  <a:pt x="3488398" y="6291462"/>
                </a:cubicBezTo>
                <a:cubicBezTo>
                  <a:pt x="3487099" y="6307679"/>
                  <a:pt x="3497555" y="6282019"/>
                  <a:pt x="3498547" y="6299935"/>
                </a:cubicBezTo>
                <a:cubicBezTo>
                  <a:pt x="3498173" y="6321676"/>
                  <a:pt x="3514193" y="6321381"/>
                  <a:pt x="3494028" y="6338390"/>
                </a:cubicBezTo>
                <a:lnTo>
                  <a:pt x="3486030" y="6396716"/>
                </a:lnTo>
                <a:cubicBezTo>
                  <a:pt x="3491309" y="6409668"/>
                  <a:pt x="3488928" y="6420134"/>
                  <a:pt x="3484103" y="6430386"/>
                </a:cubicBezTo>
                <a:cubicBezTo>
                  <a:pt x="3485763" y="6460632"/>
                  <a:pt x="3478568" y="6488285"/>
                  <a:pt x="3475922" y="6522318"/>
                </a:cubicBezTo>
                <a:cubicBezTo>
                  <a:pt x="3482128" y="6559051"/>
                  <a:pt x="3468277" y="6578006"/>
                  <a:pt x="3465506" y="6614374"/>
                </a:cubicBezTo>
                <a:cubicBezTo>
                  <a:pt x="3478925" y="6650248"/>
                  <a:pt x="3446064" y="6638174"/>
                  <a:pt x="3446789" y="6668768"/>
                </a:cubicBezTo>
                <a:cubicBezTo>
                  <a:pt x="3458869" y="6718505"/>
                  <a:pt x="3435878" y="6667592"/>
                  <a:pt x="3439582" y="6744454"/>
                </a:cubicBezTo>
                <a:cubicBezTo>
                  <a:pt x="3441631" y="6748797"/>
                  <a:pt x="3439393" y="6758101"/>
                  <a:pt x="3436538" y="6757102"/>
                </a:cubicBezTo>
                <a:cubicBezTo>
                  <a:pt x="3437461" y="6773941"/>
                  <a:pt x="3420846" y="6822488"/>
                  <a:pt x="3424061" y="6846522"/>
                </a:cubicBezTo>
                <a:lnTo>
                  <a:pt x="342303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761664" y="1344480"/>
            <a:ext cx="5060761" cy="3275271"/>
          </a:xfrm>
          <a:prstGeom prst="rect">
            <a:avLst/>
          </a:prstGeom>
        </p:spPr>
        <p:txBody>
          <a:bodyPr spcFirstLastPara="1" vert="horz" wrap="square" lIns="91440" tIns="45720" rIns="91440" bIns="45720" rtlCol="0" anchor="t" anchorCtr="0">
            <a:noAutofit/>
          </a:bodyPr>
          <a:lstStyle/>
          <a:p>
            <a:pPr marL="228600" indent="0">
              <a:lnSpc>
                <a:spcPct val="100000"/>
              </a:lnSpc>
              <a:spcBef>
                <a:spcPts val="1500"/>
              </a:spcBef>
              <a:buClr>
                <a:srgbClr val="0D0D0D"/>
              </a:buClr>
              <a:buSzPts val="1700"/>
              <a:buNone/>
            </a:pPr>
            <a:r>
              <a:rPr lang="fr-FR" dirty="0">
                <a:highlight>
                  <a:srgbClr val="FFFFFF"/>
                </a:highlight>
                <a:latin typeface="Montserrat"/>
                <a:sym typeface="Montserrat"/>
              </a:rPr>
              <a:t>Contexte du projet</a:t>
            </a:r>
            <a:endParaRPr lang="fr-FR" dirty="0">
              <a:highlight>
                <a:srgbClr val="FFFFFF"/>
              </a:highlight>
              <a:latin typeface="Montserrat"/>
            </a:endParaRPr>
          </a:p>
          <a:p>
            <a:pPr marL="228600" indent="0">
              <a:lnSpc>
                <a:spcPct val="100000"/>
              </a:lnSpc>
              <a:spcBef>
                <a:spcPts val="1500"/>
              </a:spcBef>
              <a:buSzPts val="1700"/>
              <a:buNone/>
            </a:pPr>
            <a:r>
              <a:rPr lang="fr-FR" dirty="0">
                <a:highlight>
                  <a:srgbClr val="FFFFFF"/>
                </a:highlight>
                <a:latin typeface="Montserrat"/>
                <a:sym typeface="Montserrat"/>
              </a:rPr>
              <a:t>Aperçu de la maquette</a:t>
            </a:r>
            <a:endParaRPr lang="fr-FR" dirty="0">
              <a:highlight>
                <a:srgbClr val="FFFFFF"/>
              </a:highlight>
              <a:latin typeface="Montserrat"/>
            </a:endParaRPr>
          </a:p>
          <a:p>
            <a:pPr marL="228600" indent="0">
              <a:lnSpc>
                <a:spcPct val="100000"/>
              </a:lnSpc>
              <a:spcBef>
                <a:spcPts val="1500"/>
              </a:spcBef>
              <a:buSzPts val="1700"/>
              <a:buNone/>
            </a:pPr>
            <a:r>
              <a:rPr lang="fr-FR" dirty="0">
                <a:highlight>
                  <a:srgbClr val="FFFFFF"/>
                </a:highlight>
                <a:latin typeface="Montserrat"/>
                <a:sym typeface="Montserrat"/>
              </a:rPr>
              <a:t>Méthodologie utilisée</a:t>
            </a:r>
            <a:endParaRPr lang="fr-FR" dirty="0">
              <a:highlight>
                <a:srgbClr val="FFFFFF"/>
              </a:highlight>
              <a:latin typeface="Montserrat"/>
            </a:endParaRPr>
          </a:p>
          <a:p>
            <a:pPr marL="228600" indent="0">
              <a:lnSpc>
                <a:spcPct val="100000"/>
              </a:lnSpc>
              <a:spcBef>
                <a:spcPts val="1500"/>
              </a:spcBef>
              <a:buSzPts val="1700"/>
              <a:buNone/>
            </a:pPr>
            <a:r>
              <a:rPr lang="fr-FR" dirty="0">
                <a:highlight>
                  <a:srgbClr val="FFFFFF"/>
                </a:highlight>
                <a:latin typeface="Montserrat"/>
                <a:sym typeface="Montserrat"/>
              </a:rPr>
              <a:t>Tableau Kanban</a:t>
            </a:r>
            <a:endParaRPr lang="fr-FR" dirty="0">
              <a:highlight>
                <a:srgbClr val="FFFFFF"/>
              </a:highlight>
              <a:latin typeface="Montserrat"/>
            </a:endParaRPr>
          </a:p>
          <a:p>
            <a:pPr marL="228600" indent="0">
              <a:lnSpc>
                <a:spcPct val="100000"/>
              </a:lnSpc>
              <a:spcBef>
                <a:spcPts val="1500"/>
              </a:spcBef>
              <a:buSzPts val="1700"/>
              <a:buNone/>
            </a:pPr>
            <a:r>
              <a:rPr lang="fr-FR" dirty="0">
                <a:highlight>
                  <a:srgbClr val="FFFFFF"/>
                </a:highlight>
                <a:latin typeface="Montserrat"/>
                <a:sym typeface="Montserrat"/>
              </a:rPr>
              <a:t>Spécifications techniques</a:t>
            </a:r>
            <a:endParaRPr lang="fr-FR" dirty="0">
              <a:highlight>
                <a:srgbClr val="FFFFFF"/>
              </a:highlight>
              <a:latin typeface="Montserrat"/>
            </a:endParaRPr>
          </a:p>
          <a:p>
            <a:pPr marL="228600" indent="0">
              <a:lnSpc>
                <a:spcPct val="100000"/>
              </a:lnSpc>
              <a:spcBef>
                <a:spcPts val="1500"/>
              </a:spcBef>
              <a:buSzPts val="1700"/>
              <a:buNone/>
            </a:pPr>
            <a:r>
              <a:rPr lang="fr-FR" dirty="0">
                <a:highlight>
                  <a:srgbClr val="FFFFFF"/>
                </a:highlight>
                <a:latin typeface="Montserrat"/>
                <a:sym typeface="Montserrat"/>
              </a:rPr>
              <a:t>Veille technologique</a:t>
            </a:r>
            <a:endParaRPr lang="fr-FR" dirty="0">
              <a:highlight>
                <a:srgbClr val="FFFFFF"/>
              </a:highlight>
              <a:latin typeface="Montserrat"/>
            </a:endParaRPr>
          </a:p>
          <a:p>
            <a:pPr marL="228600" indent="0">
              <a:lnSpc>
                <a:spcPct val="100000"/>
              </a:lnSpc>
              <a:spcBef>
                <a:spcPts val="1500"/>
              </a:spcBef>
              <a:buSzPts val="1700"/>
              <a:buNone/>
            </a:pPr>
            <a:r>
              <a:rPr lang="fr-FR" dirty="0">
                <a:highlight>
                  <a:srgbClr val="FFFFFF"/>
                </a:highlight>
                <a:latin typeface="Montserrat"/>
                <a:sym typeface="Montserrat"/>
              </a:rPr>
              <a:t>Conclusion </a:t>
            </a:r>
            <a:endParaRPr lang="fr-FR" dirty="0">
              <a:highlight>
                <a:srgbClr val="FFFFFF"/>
              </a:highlight>
              <a:latin typeface="Montserrat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Ellipse 6">
            <a:extLst>
              <a:ext uri="{FF2B5EF4-FFF2-40B4-BE49-F238E27FC236}">
                <a16:creationId xmlns:a16="http://schemas.microsoft.com/office/drawing/2014/main" id="{A8D91B9A-1270-07E3-092F-2B87561F3BDB}"/>
              </a:ext>
            </a:extLst>
          </p:cNvPr>
          <p:cNvSpPr/>
          <p:nvPr/>
        </p:nvSpPr>
        <p:spPr>
          <a:xfrm>
            <a:off x="3430516" y="1962462"/>
            <a:ext cx="409611" cy="388280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b="1" dirty="0">
                <a:solidFill>
                  <a:srgbClr val="6F4A0A"/>
                </a:solidFill>
                <a:latin typeface="Montserrat"/>
              </a:rPr>
              <a:t>2</a:t>
            </a:r>
            <a:endParaRPr lang="fr-FR"/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53F99943-EEE2-4531-3516-862A8E0D260F}"/>
              </a:ext>
            </a:extLst>
          </p:cNvPr>
          <p:cNvSpPr/>
          <p:nvPr/>
        </p:nvSpPr>
        <p:spPr>
          <a:xfrm>
            <a:off x="3430515" y="2457192"/>
            <a:ext cx="409611" cy="388280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b="1" dirty="0">
                <a:solidFill>
                  <a:srgbClr val="6F4A0A"/>
                </a:solidFill>
                <a:latin typeface="Montserrat"/>
              </a:rPr>
              <a:t>3</a:t>
            </a:r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8F48AD73-F611-E342-EA7C-16A91141C5A7}"/>
              </a:ext>
            </a:extLst>
          </p:cNvPr>
          <p:cNvSpPr/>
          <p:nvPr/>
        </p:nvSpPr>
        <p:spPr>
          <a:xfrm>
            <a:off x="3430515" y="1459199"/>
            <a:ext cx="409611" cy="388280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b="1" dirty="0">
                <a:solidFill>
                  <a:srgbClr val="6F4A0A"/>
                </a:solidFill>
                <a:latin typeface="Montserrat"/>
              </a:rPr>
              <a:t>1</a:t>
            </a:r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88786B04-E047-6241-A4D7-773FCADD207E}"/>
              </a:ext>
            </a:extLst>
          </p:cNvPr>
          <p:cNvSpPr/>
          <p:nvPr/>
        </p:nvSpPr>
        <p:spPr>
          <a:xfrm>
            <a:off x="3430514" y="2968982"/>
            <a:ext cx="409611" cy="388280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b="1" dirty="0">
                <a:solidFill>
                  <a:srgbClr val="6F4A0A"/>
                </a:solidFill>
                <a:latin typeface="Montserrat"/>
              </a:rPr>
              <a:t>4</a:t>
            </a:r>
          </a:p>
        </p:txBody>
      </p:sp>
      <p:sp>
        <p:nvSpPr>
          <p:cNvPr id="16" name="Ellipse 15">
            <a:extLst>
              <a:ext uri="{FF2B5EF4-FFF2-40B4-BE49-F238E27FC236}">
                <a16:creationId xmlns:a16="http://schemas.microsoft.com/office/drawing/2014/main" id="{B0530415-2178-3B00-8C19-30A87999D138}"/>
              </a:ext>
            </a:extLst>
          </p:cNvPr>
          <p:cNvSpPr/>
          <p:nvPr/>
        </p:nvSpPr>
        <p:spPr>
          <a:xfrm>
            <a:off x="3430515" y="3438125"/>
            <a:ext cx="409611" cy="388280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b="1" dirty="0">
                <a:solidFill>
                  <a:srgbClr val="6F4A0A"/>
                </a:solidFill>
                <a:latin typeface="Montserrat"/>
              </a:rPr>
              <a:t>5</a:t>
            </a:r>
          </a:p>
        </p:txBody>
      </p:sp>
      <p:sp>
        <p:nvSpPr>
          <p:cNvPr id="17" name="Ellipse 16">
            <a:extLst>
              <a:ext uri="{FF2B5EF4-FFF2-40B4-BE49-F238E27FC236}">
                <a16:creationId xmlns:a16="http://schemas.microsoft.com/office/drawing/2014/main" id="{F3802369-0441-44B4-A018-5043E964970A}"/>
              </a:ext>
            </a:extLst>
          </p:cNvPr>
          <p:cNvSpPr/>
          <p:nvPr/>
        </p:nvSpPr>
        <p:spPr>
          <a:xfrm>
            <a:off x="3430514" y="3966975"/>
            <a:ext cx="409611" cy="388280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b="1" dirty="0">
                <a:solidFill>
                  <a:srgbClr val="6F4A0A"/>
                </a:solidFill>
                <a:latin typeface="Montserrat"/>
              </a:rPr>
              <a:t>6</a:t>
            </a:r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C8287662-8CED-DBB3-8380-B6EE00E9F455}"/>
              </a:ext>
            </a:extLst>
          </p:cNvPr>
          <p:cNvSpPr/>
          <p:nvPr/>
        </p:nvSpPr>
        <p:spPr>
          <a:xfrm>
            <a:off x="3430515" y="4461707"/>
            <a:ext cx="409611" cy="388280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b="1" dirty="0">
                <a:solidFill>
                  <a:srgbClr val="6F4A0A"/>
                </a:solidFill>
                <a:latin typeface="Montserrat"/>
              </a:rPr>
              <a:t>7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6" name="Rectangle 145">
            <a:extLst>
              <a:ext uri="{FF2B5EF4-FFF2-40B4-BE49-F238E27FC236}">
                <a16:creationId xmlns:a16="http://schemas.microsoft.com/office/drawing/2014/main" id="{D1D34770-47A8-402C-AF23-2B653F2D8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627509" y="199355"/>
            <a:ext cx="2772174" cy="1116600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>
              <a:spcBef>
                <a:spcPct val="0"/>
              </a:spcBef>
            </a:pPr>
            <a:r>
              <a:rPr lang="en-US" sz="3000" dirty="0"/>
              <a:t>CONTEXTE</a:t>
            </a:r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535536" y="1499100"/>
            <a:ext cx="4446917" cy="3196935"/>
          </a:xfrm>
          <a:prstGeom prst="rect">
            <a:avLst/>
          </a:prstGeom>
        </p:spPr>
        <p:txBody>
          <a:bodyPr spcFirstLastPara="1" vert="horz" wrap="square" lIns="91440" tIns="45720" rIns="91440" bIns="45720" rtlCol="0" anchor="t" anchorCtr="0">
            <a:noAutofit/>
          </a:bodyPr>
          <a:lstStyle/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US" sz="1200" noProof="1">
                <a:highlight>
                  <a:srgbClr val="FFFFFF"/>
                </a:highlight>
                <a:latin typeface="Montserrat"/>
              </a:rPr>
              <a:t>Leader de l'impression de supports, Qwenta veut diversifier ses activités. </a:t>
            </a:r>
            <a:endParaRPr lang="en-US" sz="1200" dirty="0">
              <a:latin typeface="Montserrat"/>
            </a:endParaRPr>
          </a:p>
          <a:p>
            <a:pPr marL="0" indent="-228600">
              <a:lnSpc>
                <a:spcPct val="1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200" noProof="1">
              <a:highlight>
                <a:srgbClr val="FFFFFF"/>
              </a:highlight>
              <a:latin typeface="Montserrat"/>
            </a:endParaRPr>
          </a:p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US" sz="1200" noProof="1">
                <a:highlight>
                  <a:srgbClr val="FFFFFF"/>
                </a:highlight>
                <a:latin typeface="Montserrat"/>
              </a:rPr>
              <a:t>Projet : Outil en ligne permettant aux restaurateurs de personnaliser et publier leurs menus.</a:t>
            </a:r>
          </a:p>
          <a:p>
            <a:pPr marL="0" indent="-228600">
              <a:lnSpc>
                <a:spcPct val="1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200" noProof="1">
              <a:highlight>
                <a:srgbClr val="FFFFFF"/>
              </a:highlight>
              <a:latin typeface="Montserrat"/>
            </a:endParaRPr>
          </a:p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US" sz="1200" noProof="1">
                <a:highlight>
                  <a:srgbClr val="FFFFFF"/>
                </a:highlight>
                <a:latin typeface="Montserrat"/>
              </a:rPr>
              <a:t>Besoin : L'outil doit être dynamique. </a:t>
            </a:r>
          </a:p>
          <a:p>
            <a:pPr marL="0" indent="-228600">
              <a:lnSpc>
                <a:spcPct val="1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200" noProof="1">
              <a:highlight>
                <a:srgbClr val="FFFFFF"/>
              </a:highlight>
              <a:latin typeface="Montserrat"/>
            </a:endParaRPr>
          </a:p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US" sz="1200" noProof="1">
                <a:highlight>
                  <a:srgbClr val="FFFFFF"/>
                </a:highlight>
                <a:latin typeface="Montserrat"/>
              </a:rPr>
              <a:t>Développement Webgencia : Développer les spécifications techniques et organiser la gestion de projet du développement du site.</a:t>
            </a:r>
          </a:p>
        </p:txBody>
      </p:sp>
      <p:pic>
        <p:nvPicPr>
          <p:cNvPr id="3" name="Image 2" descr="Une image contenant texte, reçu, écriture manuscrite&#10;&#10;Description générée automatiquement">
            <a:extLst>
              <a:ext uri="{FF2B5EF4-FFF2-40B4-BE49-F238E27FC236}">
                <a16:creationId xmlns:a16="http://schemas.microsoft.com/office/drawing/2014/main" id="{3B1D64CF-397E-8FE7-CC99-4536663F6A1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9684" r="19367"/>
          <a:stretch/>
        </p:blipFill>
        <p:spPr>
          <a:xfrm>
            <a:off x="5399580" y="10"/>
            <a:ext cx="3744420" cy="5143490"/>
          </a:xfrm>
          <a:prstGeom prst="rect">
            <a:avLst/>
          </a:prstGeom>
          <a:effectLst/>
        </p:spPr>
      </p:pic>
      <p:pic>
        <p:nvPicPr>
          <p:cNvPr id="63" name="Google Shape;6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Ellipse 6">
            <a:extLst>
              <a:ext uri="{FF2B5EF4-FFF2-40B4-BE49-F238E27FC236}">
                <a16:creationId xmlns:a16="http://schemas.microsoft.com/office/drawing/2014/main" id="{F5B99DDA-8179-D0C7-F21A-B416FF5B2094}"/>
              </a:ext>
            </a:extLst>
          </p:cNvPr>
          <p:cNvSpPr/>
          <p:nvPr/>
        </p:nvSpPr>
        <p:spPr>
          <a:xfrm>
            <a:off x="352339" y="1589822"/>
            <a:ext cx="128988" cy="133418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fr-FR" b="1" dirty="0">
              <a:solidFill>
                <a:srgbClr val="6F4A0A"/>
              </a:solidFill>
              <a:latin typeface="Montserrat"/>
            </a:endParaRPr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4466FF40-2E5B-D84D-82B7-70976D5D366E}"/>
              </a:ext>
            </a:extLst>
          </p:cNvPr>
          <p:cNvSpPr/>
          <p:nvPr/>
        </p:nvSpPr>
        <p:spPr>
          <a:xfrm>
            <a:off x="352338" y="2277918"/>
            <a:ext cx="128988" cy="133418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fr-FR" b="1" dirty="0">
              <a:solidFill>
                <a:srgbClr val="6F4A0A"/>
              </a:solidFill>
              <a:latin typeface="Montserrat"/>
            </a:endParaRPr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89156DCE-9D18-FE14-40F2-6FA58D15AB39}"/>
              </a:ext>
            </a:extLst>
          </p:cNvPr>
          <p:cNvSpPr/>
          <p:nvPr/>
        </p:nvSpPr>
        <p:spPr>
          <a:xfrm>
            <a:off x="352338" y="2981065"/>
            <a:ext cx="128988" cy="133418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fr-FR" b="1" dirty="0">
              <a:solidFill>
                <a:srgbClr val="6F4A0A"/>
              </a:solidFill>
              <a:latin typeface="Montserrat"/>
            </a:endParaRPr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CD62CF82-CDB9-ED86-71F6-88DDAED54F88}"/>
              </a:ext>
            </a:extLst>
          </p:cNvPr>
          <p:cNvSpPr/>
          <p:nvPr/>
        </p:nvSpPr>
        <p:spPr>
          <a:xfrm>
            <a:off x="352339" y="3510277"/>
            <a:ext cx="128988" cy="133418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fr-FR" b="1" dirty="0">
              <a:solidFill>
                <a:srgbClr val="6F4A0A"/>
              </a:solidFill>
              <a:latin typeface="Montserrat"/>
            </a:endParaRPr>
          </a:p>
        </p:txBody>
      </p:sp>
      <p:pic>
        <p:nvPicPr>
          <p:cNvPr id="11" name="Graphique 10" descr="Un coup de pinceau">
            <a:extLst>
              <a:ext uri="{FF2B5EF4-FFF2-40B4-BE49-F238E27FC236}">
                <a16:creationId xmlns:a16="http://schemas.microsoft.com/office/drawing/2014/main" id="{53EEBECC-0799-ECB0-6358-0D930F94B64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-269575" y="797943"/>
            <a:ext cx="4572000" cy="517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7131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8" name="Rectangle 147">
            <a:extLst>
              <a:ext uri="{FF2B5EF4-FFF2-40B4-BE49-F238E27FC236}">
                <a16:creationId xmlns:a16="http://schemas.microsoft.com/office/drawing/2014/main" id="{6A14B83C-B379-41FC-8327-600DA7EFD5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9" name="Group 142">
            <a:extLst>
              <a:ext uri="{FF2B5EF4-FFF2-40B4-BE49-F238E27FC236}">
                <a16:creationId xmlns:a16="http://schemas.microsoft.com/office/drawing/2014/main" id="{CB018903-3549-4A3B-A9DF-B26757CAA9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9E5D3F77-D07F-4F7D-97A2-E366830206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DC6F5A2D-56A0-4ED7-A3E2-3CF67608FC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900591" y="249102"/>
            <a:ext cx="4246492" cy="509882"/>
          </a:xfrm>
          <a:prstGeom prst="rect">
            <a:avLst/>
          </a:prstGeom>
        </p:spPr>
        <p:txBody>
          <a:bodyPr spcFirstLastPara="1" vert="horz" wrap="square" lIns="91440" tIns="45720" rIns="91440" bIns="45720" rtlCol="0" anchor="ctr" anchorCtr="0">
            <a:normAutofit/>
          </a:bodyPr>
          <a:lstStyle/>
          <a:p>
            <a:r>
              <a:rPr lang="en-US" sz="2800" dirty="0">
                <a:sym typeface="Montserrat"/>
              </a:rPr>
              <a:t>APERÇU MAQUETTE</a:t>
            </a:r>
            <a:endParaRPr lang="en-US" sz="2800" b="0"/>
          </a:p>
        </p:txBody>
      </p:sp>
      <p:pic>
        <p:nvPicPr>
          <p:cNvPr id="2" name="Image 1" descr="Une image contenant texte, capture d’écran, habits, personne&#10;&#10;Description générée automatiquement">
            <a:extLst>
              <a:ext uri="{FF2B5EF4-FFF2-40B4-BE49-F238E27FC236}">
                <a16:creationId xmlns:a16="http://schemas.microsoft.com/office/drawing/2014/main" id="{4A9B8B76-266A-056A-9803-C055CD41CF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6989" y="760500"/>
            <a:ext cx="2414609" cy="3564000"/>
          </a:xfrm>
          <a:prstGeom prst="rect">
            <a:avLst/>
          </a:prstGeom>
          <a:effectLst>
            <a:outerShdw blurRad="508000" dist="101600" dir="5400000" algn="tl" rotWithShape="0">
              <a:prstClr val="black">
                <a:alpha val="10000"/>
              </a:prstClr>
            </a:outerShdw>
          </a:effectLst>
        </p:spPr>
      </p:pic>
      <p:pic>
        <p:nvPicPr>
          <p:cNvPr id="4" name="Image 3" descr="Une image contenant texte, capture d’écran, conception&#10;&#10;Description générée automatiquement">
            <a:extLst>
              <a:ext uri="{FF2B5EF4-FFF2-40B4-BE49-F238E27FC236}">
                <a16:creationId xmlns:a16="http://schemas.microsoft.com/office/drawing/2014/main" id="{C493CBAB-F73C-714E-C8E0-CCF6F9D577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31385" y="1419637"/>
            <a:ext cx="4091354" cy="2904861"/>
          </a:xfrm>
          <a:prstGeom prst="rect">
            <a:avLst/>
          </a:prstGeom>
          <a:effectLst>
            <a:outerShdw blurRad="508000" dist="101600" dir="5400000" algn="tl" rotWithShape="0">
              <a:prstClr val="black">
                <a:alpha val="10000"/>
              </a:prstClr>
            </a:outerShdw>
          </a:effectLst>
        </p:spPr>
      </p:pic>
      <p:pic>
        <p:nvPicPr>
          <p:cNvPr id="63" name="Google Shape;63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raphique 9" descr="Un coup de pinceau">
            <a:extLst>
              <a:ext uri="{FF2B5EF4-FFF2-40B4-BE49-F238E27FC236}">
                <a16:creationId xmlns:a16="http://schemas.microsoft.com/office/drawing/2014/main" id="{B8F8E363-A99E-E4C1-4419-B95A41B8990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079912" y="514679"/>
            <a:ext cx="5734878" cy="552373"/>
          </a:xfrm>
          <a:prstGeom prst="rect">
            <a:avLst/>
          </a:prstGeom>
        </p:spPr>
      </p:pic>
      <p:sp>
        <p:nvSpPr>
          <p:cNvPr id="11" name="Rectangle : coins arrondis 10">
            <a:extLst>
              <a:ext uri="{FF2B5EF4-FFF2-40B4-BE49-F238E27FC236}">
                <a16:creationId xmlns:a16="http://schemas.microsoft.com/office/drawing/2014/main" id="{EFDBAA3C-EEF5-6541-1BCA-43DE4001C7D6}"/>
              </a:ext>
            </a:extLst>
          </p:cNvPr>
          <p:cNvSpPr/>
          <p:nvPr/>
        </p:nvSpPr>
        <p:spPr>
          <a:xfrm>
            <a:off x="1565040" y="4490446"/>
            <a:ext cx="1438672" cy="313760"/>
          </a:xfrm>
          <a:prstGeom prst="roundRect">
            <a:avLst/>
          </a:prstGeom>
          <a:solidFill>
            <a:srgbClr val="FCEFD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100" b="1" dirty="0">
                <a:solidFill>
                  <a:schemeClr val="bg2">
                    <a:lumMod val="49000"/>
                  </a:schemeClr>
                </a:solidFill>
                <a:latin typeface="Montserrat"/>
              </a:rPr>
              <a:t>Home Page</a:t>
            </a:r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79AADF48-1019-AF87-0FB2-1AD5F19B990A}"/>
              </a:ext>
            </a:extLst>
          </p:cNvPr>
          <p:cNvSpPr/>
          <p:nvPr/>
        </p:nvSpPr>
        <p:spPr>
          <a:xfrm>
            <a:off x="5729535" y="4490446"/>
            <a:ext cx="1438672" cy="313760"/>
          </a:xfrm>
          <a:prstGeom prst="roundRect">
            <a:avLst/>
          </a:prstGeom>
          <a:solidFill>
            <a:srgbClr val="FCEFD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100" b="1" dirty="0">
                <a:solidFill>
                  <a:schemeClr val="bg2">
                    <a:lumMod val="49000"/>
                  </a:schemeClr>
                </a:solidFill>
                <a:latin typeface="Montserrat"/>
              </a:rPr>
              <a:t>Dashboard</a:t>
            </a:r>
          </a:p>
        </p:txBody>
      </p:sp>
    </p:spTree>
    <p:extLst>
      <p:ext uri="{BB962C8B-B14F-4D97-AF65-F5344CB8AC3E}">
        <p14:creationId xmlns:p14="http://schemas.microsoft.com/office/powerpoint/2010/main" val="4780591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8" name="Rectangle 147">
            <a:extLst>
              <a:ext uri="{FF2B5EF4-FFF2-40B4-BE49-F238E27FC236}">
                <a16:creationId xmlns:a16="http://schemas.microsoft.com/office/drawing/2014/main" id="{6A14B83C-B379-41FC-8327-600DA7EFD5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9" name="Group 142">
            <a:extLst>
              <a:ext uri="{FF2B5EF4-FFF2-40B4-BE49-F238E27FC236}">
                <a16:creationId xmlns:a16="http://schemas.microsoft.com/office/drawing/2014/main" id="{CB018903-3549-4A3B-A9DF-B26757CAA9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9E5D3F77-D07F-4F7D-97A2-E366830206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DC6F5A2D-56A0-4ED7-A3E2-3CF67608FC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492377" y="231606"/>
            <a:ext cx="2164600" cy="492388"/>
          </a:xfrm>
          <a:prstGeom prst="rect">
            <a:avLst/>
          </a:prstGeom>
        </p:spPr>
        <p:txBody>
          <a:bodyPr spcFirstLastPara="1" vert="horz" wrap="square" lIns="91440" tIns="45720" rIns="91440" bIns="45720" rtlCol="0" anchor="ctr" anchorCtr="0">
            <a:normAutofit/>
          </a:bodyPr>
          <a:lstStyle/>
          <a:p>
            <a:r>
              <a:rPr lang="en-US" sz="1400" dirty="0">
                <a:sym typeface="Montserrat"/>
              </a:rPr>
              <a:t>APERÇU MAQUETTE</a:t>
            </a:r>
            <a:endParaRPr lang="en-US" sz="1400" b="0"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raphique 9" descr="Un coup de pinceau">
            <a:extLst>
              <a:ext uri="{FF2B5EF4-FFF2-40B4-BE49-F238E27FC236}">
                <a16:creationId xmlns:a16="http://schemas.microsoft.com/office/drawing/2014/main" id="{B8F8E363-A99E-E4C1-4419-B95A41B899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260693" y="415542"/>
            <a:ext cx="2614954" cy="476560"/>
          </a:xfrm>
          <a:prstGeom prst="rect">
            <a:avLst/>
          </a:prstGeom>
        </p:spPr>
      </p:pic>
      <p:sp>
        <p:nvSpPr>
          <p:cNvPr id="11" name="Rectangle : coins arrondis 10">
            <a:extLst>
              <a:ext uri="{FF2B5EF4-FFF2-40B4-BE49-F238E27FC236}">
                <a16:creationId xmlns:a16="http://schemas.microsoft.com/office/drawing/2014/main" id="{EFDBAA3C-EEF5-6541-1BCA-43DE4001C7D6}"/>
              </a:ext>
            </a:extLst>
          </p:cNvPr>
          <p:cNvSpPr/>
          <p:nvPr/>
        </p:nvSpPr>
        <p:spPr>
          <a:xfrm>
            <a:off x="1565040" y="4490446"/>
            <a:ext cx="1438672" cy="313760"/>
          </a:xfrm>
          <a:prstGeom prst="roundRect">
            <a:avLst/>
          </a:prstGeom>
          <a:solidFill>
            <a:srgbClr val="FCEFD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100" b="1" dirty="0">
                <a:solidFill>
                  <a:schemeClr val="bg2">
                    <a:lumMod val="49000"/>
                  </a:schemeClr>
                </a:solidFill>
                <a:latin typeface="Montserrat"/>
              </a:rPr>
              <a:t>LogIn</a:t>
            </a:r>
            <a:endParaRPr lang="fr-FR" b="1">
              <a:solidFill>
                <a:schemeClr val="bg2">
                  <a:lumMod val="49000"/>
                </a:schemeClr>
              </a:solidFill>
              <a:latin typeface="Montserrat"/>
            </a:endParaRPr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79AADF48-1019-AF87-0FB2-1AD5F19B990A}"/>
              </a:ext>
            </a:extLst>
          </p:cNvPr>
          <p:cNvSpPr/>
          <p:nvPr/>
        </p:nvSpPr>
        <p:spPr>
          <a:xfrm>
            <a:off x="5729535" y="4490446"/>
            <a:ext cx="1438672" cy="313760"/>
          </a:xfrm>
          <a:prstGeom prst="roundRect">
            <a:avLst/>
          </a:prstGeom>
          <a:solidFill>
            <a:srgbClr val="FCEFD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100" b="1" dirty="0">
                <a:solidFill>
                  <a:schemeClr val="bg2">
                    <a:lumMod val="49000"/>
                  </a:schemeClr>
                </a:solidFill>
                <a:latin typeface="Montserrat"/>
              </a:rPr>
              <a:t>Créer un menu</a:t>
            </a:r>
          </a:p>
        </p:txBody>
      </p:sp>
      <p:pic>
        <p:nvPicPr>
          <p:cNvPr id="3" name="Image 2" descr="Une image contenant texte, capture d’écran, Police, Impression&#10;&#10;Description générée automatiquement">
            <a:extLst>
              <a:ext uri="{FF2B5EF4-FFF2-40B4-BE49-F238E27FC236}">
                <a16:creationId xmlns:a16="http://schemas.microsoft.com/office/drawing/2014/main" id="{AA2784F2-EB33-3D85-92C0-5384FFDE585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92064" y="1004309"/>
            <a:ext cx="1623014" cy="3150248"/>
          </a:xfrm>
          <a:prstGeom prst="rect">
            <a:avLst/>
          </a:prstGeom>
        </p:spPr>
      </p:pic>
      <p:pic>
        <p:nvPicPr>
          <p:cNvPr id="5" name="Image 4" descr="Une image contenant texte, capture d’écran, conception&#10;&#10;Description générée automatiquement">
            <a:extLst>
              <a:ext uri="{FF2B5EF4-FFF2-40B4-BE49-F238E27FC236}">
                <a16:creationId xmlns:a16="http://schemas.microsoft.com/office/drawing/2014/main" id="{4605AC7C-E278-5420-5CC4-7994D4039FF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27693" y="1068457"/>
            <a:ext cx="4326335" cy="308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4235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8" name="Rectangle 147">
            <a:extLst>
              <a:ext uri="{FF2B5EF4-FFF2-40B4-BE49-F238E27FC236}">
                <a16:creationId xmlns:a16="http://schemas.microsoft.com/office/drawing/2014/main" id="{6A14B83C-B379-41FC-8327-600DA7EFD5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9" name="Group 142">
            <a:extLst>
              <a:ext uri="{FF2B5EF4-FFF2-40B4-BE49-F238E27FC236}">
                <a16:creationId xmlns:a16="http://schemas.microsoft.com/office/drawing/2014/main" id="{CB018903-3549-4A3B-A9DF-B26757CAA9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9E5D3F77-D07F-4F7D-97A2-E366830206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DC6F5A2D-56A0-4ED7-A3E2-3CF67608FC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Rectangle : coins arrondis 10">
            <a:extLst>
              <a:ext uri="{FF2B5EF4-FFF2-40B4-BE49-F238E27FC236}">
                <a16:creationId xmlns:a16="http://schemas.microsoft.com/office/drawing/2014/main" id="{EFDBAA3C-EEF5-6541-1BCA-43DE4001C7D6}"/>
              </a:ext>
            </a:extLst>
          </p:cNvPr>
          <p:cNvSpPr/>
          <p:nvPr/>
        </p:nvSpPr>
        <p:spPr>
          <a:xfrm>
            <a:off x="1226806" y="4490446"/>
            <a:ext cx="2120972" cy="313760"/>
          </a:xfrm>
          <a:prstGeom prst="roundRect">
            <a:avLst/>
          </a:prstGeom>
          <a:solidFill>
            <a:srgbClr val="FCEFD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100" b="1" dirty="0">
                <a:solidFill>
                  <a:schemeClr val="bg2">
                    <a:lumMod val="49000"/>
                  </a:schemeClr>
                </a:solidFill>
                <a:latin typeface="Montserrat"/>
              </a:rPr>
              <a:t>Personnalisation du menu</a:t>
            </a:r>
            <a:endParaRPr lang="fr-FR" b="1">
              <a:solidFill>
                <a:schemeClr val="bg2">
                  <a:lumMod val="49000"/>
                </a:schemeClr>
              </a:solidFill>
              <a:latin typeface="Montserrat"/>
            </a:endParaRPr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79AADF48-1019-AF87-0FB2-1AD5F19B990A}"/>
              </a:ext>
            </a:extLst>
          </p:cNvPr>
          <p:cNvSpPr/>
          <p:nvPr/>
        </p:nvSpPr>
        <p:spPr>
          <a:xfrm>
            <a:off x="5875325" y="4490446"/>
            <a:ext cx="1531978" cy="313760"/>
          </a:xfrm>
          <a:prstGeom prst="roundRect">
            <a:avLst/>
          </a:prstGeom>
          <a:solidFill>
            <a:srgbClr val="FCEFD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100" b="1" dirty="0">
                <a:solidFill>
                  <a:schemeClr val="bg2">
                    <a:lumMod val="49000"/>
                  </a:schemeClr>
                </a:solidFill>
                <a:latin typeface="Montserrat"/>
              </a:rPr>
              <a:t>Diffuser son menu</a:t>
            </a:r>
            <a:endParaRPr lang="fr-FR" b="1">
              <a:solidFill>
                <a:schemeClr val="bg2">
                  <a:lumMod val="49000"/>
                </a:schemeClr>
              </a:solidFill>
              <a:latin typeface="Montserrat"/>
            </a:endParaRPr>
          </a:p>
        </p:txBody>
      </p:sp>
      <p:pic>
        <p:nvPicPr>
          <p:cNvPr id="3" name="Image 2" descr="Une image contenant texte, capture d’écran, conception&#10;&#10;Description générée automatiquement">
            <a:extLst>
              <a:ext uri="{FF2B5EF4-FFF2-40B4-BE49-F238E27FC236}">
                <a16:creationId xmlns:a16="http://schemas.microsoft.com/office/drawing/2014/main" id="{5DC3A8CD-D193-6244-A47F-03C41AC41A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8078" y="1395432"/>
            <a:ext cx="3853973" cy="2753697"/>
          </a:xfrm>
          <a:prstGeom prst="rect">
            <a:avLst/>
          </a:prstGeom>
        </p:spPr>
      </p:pic>
      <p:pic>
        <p:nvPicPr>
          <p:cNvPr id="5" name="Image 4" descr="Une image contenant texte, capture d’écran, Police, conception&#10;&#10;Description générée automatiquement">
            <a:extLst>
              <a:ext uri="{FF2B5EF4-FFF2-40B4-BE49-F238E27FC236}">
                <a16:creationId xmlns:a16="http://schemas.microsoft.com/office/drawing/2014/main" id="{CBCAF8A9-DD59-B17F-A3D4-F83B20C308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83617" y="1396092"/>
            <a:ext cx="3915794" cy="2747866"/>
          </a:xfrm>
          <a:prstGeom prst="rect">
            <a:avLst/>
          </a:prstGeom>
        </p:spPr>
      </p:pic>
      <p:sp>
        <p:nvSpPr>
          <p:cNvPr id="7" name="Google Shape;61;p14">
            <a:extLst>
              <a:ext uri="{FF2B5EF4-FFF2-40B4-BE49-F238E27FC236}">
                <a16:creationId xmlns:a16="http://schemas.microsoft.com/office/drawing/2014/main" id="{1129022C-9D7D-ED5C-9949-AC4682E73599}"/>
              </a:ext>
            </a:extLst>
          </p:cNvPr>
          <p:cNvSpPr txBox="1">
            <a:spLocks/>
          </p:cNvSpPr>
          <p:nvPr/>
        </p:nvSpPr>
        <p:spPr>
          <a:xfrm>
            <a:off x="3603179" y="371566"/>
            <a:ext cx="2164600" cy="492388"/>
          </a:xfrm>
          <a:prstGeom prst="rect">
            <a:avLst/>
          </a:prstGeom>
        </p:spPr>
        <p:txBody>
          <a:bodyPr spcFirstLastPara="1" vert="horz" wrap="square" lIns="91440" tIns="45720" rIns="91440" bIns="45720" rtlCol="0" anchor="ctr" anchorCtr="0">
            <a:normAutofit/>
          </a:bodyPr>
          <a:lstStyle>
            <a:lvl1pPr lvl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pPr>
              <a:buClrTx/>
              <a:buFontTx/>
            </a:pPr>
            <a:r>
              <a:rPr lang="en-US" sz="1400" dirty="0">
                <a:sym typeface="Montserrat"/>
              </a:rPr>
              <a:t>APERÇU MAQUETTE</a:t>
            </a:r>
            <a:endParaRPr lang="en-US" sz="1400" b="0"/>
          </a:p>
        </p:txBody>
      </p:sp>
      <p:pic>
        <p:nvPicPr>
          <p:cNvPr id="9" name="Graphique 8" descr="Un coup de pinceau">
            <a:extLst>
              <a:ext uri="{FF2B5EF4-FFF2-40B4-BE49-F238E27FC236}">
                <a16:creationId xmlns:a16="http://schemas.microsoft.com/office/drawing/2014/main" id="{5AF81583-F39D-5F40-D577-54989D0B36A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377326" y="555501"/>
            <a:ext cx="2614954" cy="476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7395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8" name="Rectangle 187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630936" y="411480"/>
            <a:ext cx="2700645" cy="4073652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r>
              <a:rPr lang="en-US" sz="3000" dirty="0">
                <a:sym typeface="Montserrat"/>
              </a:rPr>
              <a:t>METHODE AGILE</a:t>
            </a:r>
            <a:endParaRPr lang="fr-FR" sz="3000" b="0" dirty="0">
              <a:sym typeface="Montserrat"/>
            </a:endParaRPr>
          </a:p>
        </p:txBody>
      </p:sp>
      <p:sp>
        <p:nvSpPr>
          <p:cNvPr id="198" name="sketch line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907987" y="2444036"/>
            <a:ext cx="3360420" cy="13716"/>
          </a:xfrm>
          <a:custGeom>
            <a:avLst/>
            <a:gdLst>
              <a:gd name="connsiteX0" fmla="*/ 0 w 3360420"/>
              <a:gd name="connsiteY0" fmla="*/ 0 h 13716"/>
              <a:gd name="connsiteX1" fmla="*/ 638480 w 3360420"/>
              <a:gd name="connsiteY1" fmla="*/ 0 h 13716"/>
              <a:gd name="connsiteX2" fmla="*/ 1310564 w 3360420"/>
              <a:gd name="connsiteY2" fmla="*/ 0 h 13716"/>
              <a:gd name="connsiteX3" fmla="*/ 2016252 w 3360420"/>
              <a:gd name="connsiteY3" fmla="*/ 0 h 13716"/>
              <a:gd name="connsiteX4" fmla="*/ 2721940 w 3360420"/>
              <a:gd name="connsiteY4" fmla="*/ 0 h 13716"/>
              <a:gd name="connsiteX5" fmla="*/ 3360420 w 3360420"/>
              <a:gd name="connsiteY5" fmla="*/ 0 h 13716"/>
              <a:gd name="connsiteX6" fmla="*/ 3360420 w 3360420"/>
              <a:gd name="connsiteY6" fmla="*/ 13716 h 13716"/>
              <a:gd name="connsiteX7" fmla="*/ 2621128 w 3360420"/>
              <a:gd name="connsiteY7" fmla="*/ 13716 h 13716"/>
              <a:gd name="connsiteX8" fmla="*/ 1881835 w 3360420"/>
              <a:gd name="connsiteY8" fmla="*/ 13716 h 13716"/>
              <a:gd name="connsiteX9" fmla="*/ 1209751 w 3360420"/>
              <a:gd name="connsiteY9" fmla="*/ 13716 h 13716"/>
              <a:gd name="connsiteX10" fmla="*/ 0 w 3360420"/>
              <a:gd name="connsiteY10" fmla="*/ 13716 h 13716"/>
              <a:gd name="connsiteX11" fmla="*/ 0 w 3360420"/>
              <a:gd name="connsiteY11" fmla="*/ 0 h 1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360420" h="13716" fill="none" extrusionOk="0">
                <a:moveTo>
                  <a:pt x="0" y="0"/>
                </a:moveTo>
                <a:cubicBezTo>
                  <a:pt x="173390" y="25775"/>
                  <a:pt x="488191" y="-28129"/>
                  <a:pt x="638480" y="0"/>
                </a:cubicBezTo>
                <a:cubicBezTo>
                  <a:pt x="788769" y="28129"/>
                  <a:pt x="1174965" y="-28957"/>
                  <a:pt x="1310564" y="0"/>
                </a:cubicBezTo>
                <a:cubicBezTo>
                  <a:pt x="1446163" y="28957"/>
                  <a:pt x="1725466" y="-34787"/>
                  <a:pt x="2016252" y="0"/>
                </a:cubicBezTo>
                <a:cubicBezTo>
                  <a:pt x="2307038" y="34787"/>
                  <a:pt x="2437945" y="-15142"/>
                  <a:pt x="2721940" y="0"/>
                </a:cubicBezTo>
                <a:cubicBezTo>
                  <a:pt x="3005935" y="15142"/>
                  <a:pt x="3141795" y="-10480"/>
                  <a:pt x="3360420" y="0"/>
                </a:cubicBezTo>
                <a:cubicBezTo>
                  <a:pt x="3359940" y="2989"/>
                  <a:pt x="3359779" y="10166"/>
                  <a:pt x="3360420" y="13716"/>
                </a:cubicBezTo>
                <a:cubicBezTo>
                  <a:pt x="3047302" y="-18841"/>
                  <a:pt x="2960325" y="10240"/>
                  <a:pt x="2621128" y="13716"/>
                </a:cubicBezTo>
                <a:cubicBezTo>
                  <a:pt x="2281931" y="17192"/>
                  <a:pt x="2176842" y="26844"/>
                  <a:pt x="1881835" y="13716"/>
                </a:cubicBezTo>
                <a:cubicBezTo>
                  <a:pt x="1586828" y="588"/>
                  <a:pt x="1449984" y="-8996"/>
                  <a:pt x="1209751" y="13716"/>
                </a:cubicBezTo>
                <a:cubicBezTo>
                  <a:pt x="969518" y="36428"/>
                  <a:pt x="318488" y="55902"/>
                  <a:pt x="0" y="13716"/>
                </a:cubicBezTo>
                <a:cubicBezTo>
                  <a:pt x="182" y="9317"/>
                  <a:pt x="482" y="5285"/>
                  <a:pt x="0" y="0"/>
                </a:cubicBezTo>
                <a:close/>
              </a:path>
              <a:path w="3360420" h="13716" stroke="0" extrusionOk="0">
                <a:moveTo>
                  <a:pt x="0" y="0"/>
                </a:moveTo>
                <a:cubicBezTo>
                  <a:pt x="152211" y="-10113"/>
                  <a:pt x="493092" y="-25529"/>
                  <a:pt x="638480" y="0"/>
                </a:cubicBezTo>
                <a:cubicBezTo>
                  <a:pt x="783868" y="25529"/>
                  <a:pt x="1051824" y="-19092"/>
                  <a:pt x="1209751" y="0"/>
                </a:cubicBezTo>
                <a:cubicBezTo>
                  <a:pt x="1367678" y="19092"/>
                  <a:pt x="1729599" y="16071"/>
                  <a:pt x="1949044" y="0"/>
                </a:cubicBezTo>
                <a:cubicBezTo>
                  <a:pt x="2168489" y="-16071"/>
                  <a:pt x="2323758" y="-4710"/>
                  <a:pt x="2587523" y="0"/>
                </a:cubicBezTo>
                <a:cubicBezTo>
                  <a:pt x="2851288" y="4710"/>
                  <a:pt x="3195571" y="-8175"/>
                  <a:pt x="3360420" y="0"/>
                </a:cubicBezTo>
                <a:cubicBezTo>
                  <a:pt x="3359928" y="2764"/>
                  <a:pt x="3360118" y="8747"/>
                  <a:pt x="3360420" y="13716"/>
                </a:cubicBezTo>
                <a:cubicBezTo>
                  <a:pt x="3025528" y="-15604"/>
                  <a:pt x="2845368" y="35037"/>
                  <a:pt x="2688336" y="13716"/>
                </a:cubicBezTo>
                <a:cubicBezTo>
                  <a:pt x="2531304" y="-7605"/>
                  <a:pt x="2279760" y="-9642"/>
                  <a:pt x="1949044" y="13716"/>
                </a:cubicBezTo>
                <a:cubicBezTo>
                  <a:pt x="1618328" y="37074"/>
                  <a:pt x="1624903" y="7505"/>
                  <a:pt x="1377772" y="13716"/>
                </a:cubicBezTo>
                <a:cubicBezTo>
                  <a:pt x="1130641" y="19927"/>
                  <a:pt x="973925" y="-19083"/>
                  <a:pt x="705688" y="13716"/>
                </a:cubicBezTo>
                <a:cubicBezTo>
                  <a:pt x="437451" y="46515"/>
                  <a:pt x="236989" y="-13738"/>
                  <a:pt x="0" y="13716"/>
                </a:cubicBezTo>
                <a:cubicBezTo>
                  <a:pt x="614" y="9981"/>
                  <a:pt x="600" y="5402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F5583630-2013-EE86-71CA-AADEF78FA456}"/>
              </a:ext>
            </a:extLst>
          </p:cNvPr>
          <p:cNvSpPr/>
          <p:nvPr/>
        </p:nvSpPr>
        <p:spPr>
          <a:xfrm>
            <a:off x="4357632" y="4132637"/>
            <a:ext cx="3671476" cy="592055"/>
          </a:xfrm>
          <a:prstGeom prst="roundRect">
            <a:avLst/>
          </a:prstGeom>
          <a:solidFill>
            <a:srgbClr val="FCEFD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200" b="1" dirty="0">
                <a:solidFill>
                  <a:schemeClr val="bg2">
                    <a:lumMod val="49000"/>
                  </a:schemeClr>
                </a:solidFill>
                <a:latin typeface="Montserrat"/>
                <a:ea typeface="+mn-lt"/>
                <a:cs typeface="+mn-lt"/>
              </a:rPr>
              <a:t>Réflexion et amélioration continues</a:t>
            </a:r>
            <a:endParaRPr lang="fr-FR" sz="1200" b="1">
              <a:solidFill>
                <a:schemeClr val="bg2">
                  <a:lumMod val="49000"/>
                </a:schemeClr>
              </a:solidFill>
            </a:endParaRPr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2AC99CD8-9407-5BC4-615D-4E9E90F6692A}"/>
              </a:ext>
            </a:extLst>
          </p:cNvPr>
          <p:cNvSpPr/>
          <p:nvPr/>
        </p:nvSpPr>
        <p:spPr>
          <a:xfrm>
            <a:off x="4360945" y="3544573"/>
            <a:ext cx="3681415" cy="517512"/>
          </a:xfrm>
          <a:prstGeom prst="roundRect">
            <a:avLst/>
          </a:prstGeom>
          <a:solidFill>
            <a:srgbClr val="FCEFD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200" b="1" dirty="0">
                <a:solidFill>
                  <a:schemeClr val="bg2">
                    <a:lumMod val="49000"/>
                  </a:schemeClr>
                </a:solidFill>
                <a:latin typeface="Montserrat"/>
                <a:ea typeface="+mn-lt"/>
                <a:cs typeface="+mn-lt"/>
              </a:rPr>
              <a:t>Simplicité et efficacité</a:t>
            </a:r>
          </a:p>
        </p:txBody>
      </p:sp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BB070433-D764-AB09-B879-BA4A926ADDB0}"/>
              </a:ext>
            </a:extLst>
          </p:cNvPr>
          <p:cNvSpPr/>
          <p:nvPr/>
        </p:nvSpPr>
        <p:spPr>
          <a:xfrm>
            <a:off x="4359289" y="2921720"/>
            <a:ext cx="3681415" cy="522481"/>
          </a:xfrm>
          <a:prstGeom prst="roundRect">
            <a:avLst/>
          </a:prstGeom>
          <a:solidFill>
            <a:srgbClr val="FCEFD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200" b="1" dirty="0">
                <a:solidFill>
                  <a:schemeClr val="bg2">
                    <a:lumMod val="49000"/>
                  </a:schemeClr>
                </a:solidFill>
                <a:latin typeface="Montserrat"/>
                <a:ea typeface="+mn-lt"/>
                <a:cs typeface="+mn-lt"/>
              </a:rPr>
              <a:t>Livraison de valeur fréquente</a:t>
            </a:r>
            <a:endParaRPr lang="fr-FR" sz="1200" b="1">
              <a:solidFill>
                <a:schemeClr val="bg2">
                  <a:lumMod val="49000"/>
                </a:schemeClr>
              </a:solidFill>
            </a:endParaRPr>
          </a:p>
        </p:txBody>
      </p:sp>
      <p:sp>
        <p:nvSpPr>
          <p:cNvPr id="11" name="Rectangle : coins arrondis 10">
            <a:extLst>
              <a:ext uri="{FF2B5EF4-FFF2-40B4-BE49-F238E27FC236}">
                <a16:creationId xmlns:a16="http://schemas.microsoft.com/office/drawing/2014/main" id="{7BB152A5-5153-C3A7-3C37-A91D0FDDCA4D}"/>
              </a:ext>
            </a:extLst>
          </p:cNvPr>
          <p:cNvSpPr/>
          <p:nvPr/>
        </p:nvSpPr>
        <p:spPr>
          <a:xfrm>
            <a:off x="4362601" y="2298868"/>
            <a:ext cx="3681415" cy="527451"/>
          </a:xfrm>
          <a:prstGeom prst="roundRect">
            <a:avLst/>
          </a:prstGeom>
          <a:solidFill>
            <a:srgbClr val="FCEFD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200" b="1" dirty="0">
                <a:solidFill>
                  <a:schemeClr val="bg2">
                    <a:lumMod val="49000"/>
                  </a:schemeClr>
                </a:solidFill>
                <a:latin typeface="Montserrat"/>
                <a:ea typeface="+mn-lt"/>
                <a:cs typeface="+mn-lt"/>
              </a:rPr>
              <a:t>Collaboration et communication continue</a:t>
            </a:r>
            <a:endParaRPr lang="fr-FR" sz="1200" b="1">
              <a:solidFill>
                <a:schemeClr val="bg2">
                  <a:lumMod val="49000"/>
                </a:schemeClr>
              </a:solidFill>
            </a:endParaRPr>
          </a:p>
        </p:txBody>
      </p:sp>
      <p:sp>
        <p:nvSpPr>
          <p:cNvPr id="13" name="Rectangle : coins arrondis 12">
            <a:extLst>
              <a:ext uri="{FF2B5EF4-FFF2-40B4-BE49-F238E27FC236}">
                <a16:creationId xmlns:a16="http://schemas.microsoft.com/office/drawing/2014/main" id="{1F563104-0B94-9312-DA28-D7E677DF2096}"/>
              </a:ext>
            </a:extLst>
          </p:cNvPr>
          <p:cNvSpPr/>
          <p:nvPr/>
        </p:nvSpPr>
        <p:spPr>
          <a:xfrm>
            <a:off x="4360945" y="1685955"/>
            <a:ext cx="3691354" cy="527451"/>
          </a:xfrm>
          <a:prstGeom prst="roundRect">
            <a:avLst/>
          </a:prstGeom>
          <a:solidFill>
            <a:srgbClr val="FCEFD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200" b="1" dirty="0">
                <a:solidFill>
                  <a:schemeClr val="bg2">
                    <a:lumMod val="49000"/>
                  </a:schemeClr>
                </a:solidFill>
                <a:latin typeface="Montserrat"/>
                <a:ea typeface="+mn-lt"/>
                <a:cs typeface="+mn-lt"/>
              </a:rPr>
              <a:t>Adaptabilité au changement</a:t>
            </a:r>
            <a:endParaRPr lang="fr-FR" sz="1200" b="1">
              <a:solidFill>
                <a:schemeClr val="bg2">
                  <a:lumMod val="49000"/>
                </a:schemeClr>
              </a:solidFill>
            </a:endParaRPr>
          </a:p>
        </p:txBody>
      </p:sp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43F250EB-48F8-CADF-352A-930ECA0067D0}"/>
              </a:ext>
            </a:extLst>
          </p:cNvPr>
          <p:cNvSpPr/>
          <p:nvPr/>
        </p:nvSpPr>
        <p:spPr>
          <a:xfrm>
            <a:off x="4364259" y="1063102"/>
            <a:ext cx="3691354" cy="527450"/>
          </a:xfrm>
          <a:prstGeom prst="roundRect">
            <a:avLst/>
          </a:prstGeom>
          <a:solidFill>
            <a:srgbClr val="FCEFD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200" b="1" dirty="0">
                <a:solidFill>
                  <a:schemeClr val="bg2">
                    <a:lumMod val="49000"/>
                  </a:schemeClr>
                </a:solidFill>
                <a:latin typeface="Montserrat"/>
                <a:ea typeface="+mn-lt"/>
                <a:cs typeface="+mn-lt"/>
              </a:rPr>
              <a:t>Découpage en cycles courts (sprints)</a:t>
            </a:r>
            <a:endParaRPr lang="fr-FR" sz="1200" b="1">
              <a:solidFill>
                <a:schemeClr val="bg2">
                  <a:lumMod val="49000"/>
                </a:schemeClr>
              </a:solidFill>
            </a:endParaRPr>
          </a:p>
        </p:txBody>
      </p:sp>
      <p:sp>
        <p:nvSpPr>
          <p:cNvPr id="17" name="Rectangle : coins arrondis 16">
            <a:extLst>
              <a:ext uri="{FF2B5EF4-FFF2-40B4-BE49-F238E27FC236}">
                <a16:creationId xmlns:a16="http://schemas.microsoft.com/office/drawing/2014/main" id="{BDB0FA1A-5672-B4E3-B2D5-C2A78EB614FE}"/>
              </a:ext>
            </a:extLst>
          </p:cNvPr>
          <p:cNvSpPr/>
          <p:nvPr/>
        </p:nvSpPr>
        <p:spPr>
          <a:xfrm>
            <a:off x="4362601" y="425341"/>
            <a:ext cx="3696324" cy="552299"/>
          </a:xfrm>
          <a:prstGeom prst="roundRect">
            <a:avLst/>
          </a:prstGeom>
          <a:solidFill>
            <a:srgbClr val="FCEFD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200" b="1" dirty="0">
                <a:solidFill>
                  <a:schemeClr val="bg2">
                    <a:lumMod val="49000"/>
                  </a:schemeClr>
                </a:solidFill>
                <a:latin typeface="Montserrat"/>
                <a:ea typeface="+mn-lt"/>
                <a:cs typeface="+mn-lt"/>
              </a:rPr>
              <a:t>Priorité à la satisfaction client</a:t>
            </a:r>
            <a:endParaRPr lang="fr-FR" sz="1200" b="1">
              <a:solidFill>
                <a:schemeClr val="bg2">
                  <a:lumMod val="49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38584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6" name="Rectangle 145">
            <a:extLst>
              <a:ext uri="{FF2B5EF4-FFF2-40B4-BE49-F238E27FC236}">
                <a16:creationId xmlns:a16="http://schemas.microsoft.com/office/drawing/2014/main" id="{D1D34770-47A8-402C-AF23-2B653F2D8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627509" y="181861"/>
            <a:ext cx="4230082" cy="1134094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>
              <a:spcBef>
                <a:spcPct val="0"/>
              </a:spcBef>
            </a:pPr>
            <a:r>
              <a:rPr lang="en-US" sz="3000" dirty="0"/>
              <a:t>METHODE SCRUM</a:t>
            </a: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Ellipse 6">
            <a:extLst>
              <a:ext uri="{FF2B5EF4-FFF2-40B4-BE49-F238E27FC236}">
                <a16:creationId xmlns:a16="http://schemas.microsoft.com/office/drawing/2014/main" id="{F5B99DDA-8179-D0C7-F21A-B416FF5B2094}"/>
              </a:ext>
            </a:extLst>
          </p:cNvPr>
          <p:cNvSpPr/>
          <p:nvPr/>
        </p:nvSpPr>
        <p:spPr>
          <a:xfrm>
            <a:off x="670391" y="1444031"/>
            <a:ext cx="128988" cy="133418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fr-FR" b="1" dirty="0">
              <a:solidFill>
                <a:srgbClr val="6F4A0A"/>
              </a:solidFill>
              <a:latin typeface="Montserrat"/>
            </a:endParaRPr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89156DCE-9D18-FE14-40F2-6FA58D15AB39}"/>
              </a:ext>
            </a:extLst>
          </p:cNvPr>
          <p:cNvSpPr/>
          <p:nvPr/>
        </p:nvSpPr>
        <p:spPr>
          <a:xfrm>
            <a:off x="670390" y="2507233"/>
            <a:ext cx="128988" cy="133418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fr-FR" b="1" dirty="0">
              <a:solidFill>
                <a:srgbClr val="6F4A0A"/>
              </a:solidFill>
              <a:latin typeface="Montserrat"/>
            </a:endParaRPr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CD62CF82-CDB9-ED86-71F6-88DDAED54F88}"/>
              </a:ext>
            </a:extLst>
          </p:cNvPr>
          <p:cNvSpPr/>
          <p:nvPr/>
        </p:nvSpPr>
        <p:spPr>
          <a:xfrm>
            <a:off x="4440314" y="1442380"/>
            <a:ext cx="128988" cy="133418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fr-FR" b="1" dirty="0">
              <a:solidFill>
                <a:srgbClr val="6F4A0A"/>
              </a:solidFill>
              <a:latin typeface="Montserrat"/>
            </a:endParaRPr>
          </a:p>
        </p:txBody>
      </p:sp>
      <p:pic>
        <p:nvPicPr>
          <p:cNvPr id="11" name="Graphique 10" descr="Un coup de pinceau">
            <a:extLst>
              <a:ext uri="{FF2B5EF4-FFF2-40B4-BE49-F238E27FC236}">
                <a16:creationId xmlns:a16="http://schemas.microsoft.com/office/drawing/2014/main" id="{53EEBECC-0799-ECB0-6358-0D930F94B6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96956" y="751290"/>
            <a:ext cx="4572000" cy="517587"/>
          </a:xfrm>
          <a:prstGeom prst="rect">
            <a:avLst/>
          </a:prstGeom>
        </p:spPr>
      </p:pic>
      <p:pic>
        <p:nvPicPr>
          <p:cNvPr id="4" name="Image 3" descr="Une image contenant texte, capture d’écran, diagramme, Police&#10;&#10;Description générée automatiquement">
            <a:extLst>
              <a:ext uri="{FF2B5EF4-FFF2-40B4-BE49-F238E27FC236}">
                <a16:creationId xmlns:a16="http://schemas.microsoft.com/office/drawing/2014/main" id="{B163C846-0E86-EC48-D5A4-62CD456F21AE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-530" t="18329" r="637" b="12529"/>
          <a:stretch/>
        </p:blipFill>
        <p:spPr>
          <a:xfrm>
            <a:off x="2286655" y="3249758"/>
            <a:ext cx="4567113" cy="1737398"/>
          </a:xfrm>
          <a:prstGeom prst="rect">
            <a:avLst/>
          </a:prstGeom>
        </p:spPr>
      </p:pic>
      <p:sp>
        <p:nvSpPr>
          <p:cNvPr id="13" name="Google Shape;62;p14">
            <a:extLst>
              <a:ext uri="{FF2B5EF4-FFF2-40B4-BE49-F238E27FC236}">
                <a16:creationId xmlns:a16="http://schemas.microsoft.com/office/drawing/2014/main" id="{F2A8F133-EEB8-192B-E42C-81AB96F421B2}"/>
              </a:ext>
            </a:extLst>
          </p:cNvPr>
          <p:cNvSpPr txBox="1">
            <a:spLocks/>
          </p:cNvSpPr>
          <p:nvPr/>
        </p:nvSpPr>
        <p:spPr>
          <a:xfrm>
            <a:off x="801103" y="1394129"/>
            <a:ext cx="3553916" cy="1581574"/>
          </a:xfrm>
          <a:prstGeom prst="rect">
            <a:avLst/>
          </a:prstGeom>
        </p:spPr>
        <p:txBody>
          <a:bodyPr spcFirstLastPara="1" vert="horz" wrap="square" lIns="91440" tIns="45720" rIns="91440" bIns="45720" rtlCol="0" anchor="t" anchorCtr="0">
            <a:noAutofit/>
          </a:bodyPr>
          <a:lstStyle>
            <a:lvl1pPr marL="457200" lvl="0" indent="-34290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 panose="020B0604020202020204" pitchFamily="34" charset="0"/>
              <a:buChar char="●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lvl="1" indent="-31750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lvl="2" indent="-31750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lvl="3" indent="-31750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86000" lvl="4" indent="-31750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43200" lvl="5" indent="-3175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00400" lvl="6" indent="-3175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7600" lvl="7" indent="-3175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4800" lvl="8" indent="-3175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90000"/>
              </a:lnSpc>
              <a:spcAft>
                <a:spcPts val="600"/>
              </a:spcAft>
              <a:buNone/>
            </a:pPr>
            <a:r>
              <a:rPr lang="en-US" sz="1100" noProof="1">
                <a:highlight>
                  <a:srgbClr val="FFFFFF"/>
                </a:highlight>
                <a:latin typeface="Montserrat"/>
              </a:rPr>
              <a:t>Gestion de projet Agile en SPRINT.</a:t>
            </a:r>
            <a:endParaRPr lang="fr-FR" sz="1100" dirty="0">
              <a:latin typeface="Montserrat"/>
            </a:endParaRPr>
          </a:p>
          <a:p>
            <a:pPr marL="0" indent="0">
              <a:lnSpc>
                <a:spcPct val="90000"/>
              </a:lnSpc>
              <a:spcAft>
                <a:spcPts val="600"/>
              </a:spcAft>
              <a:buNone/>
            </a:pPr>
            <a:endParaRPr lang="en-US" sz="1100" noProof="1">
              <a:highlight>
                <a:srgbClr val="FFFFFF"/>
              </a:highlight>
              <a:latin typeface="Montserrat"/>
            </a:endParaRPr>
          </a:p>
          <a:p>
            <a:pPr marL="0" indent="0">
              <a:lnSpc>
                <a:spcPct val="90000"/>
              </a:lnSpc>
              <a:spcAft>
                <a:spcPts val="600"/>
              </a:spcAft>
              <a:buNone/>
            </a:pPr>
            <a:r>
              <a:rPr lang="en-US" sz="1100" noProof="1">
                <a:highlight>
                  <a:srgbClr val="FFFFFF"/>
                </a:highlight>
                <a:latin typeface="Montserrat"/>
              </a:rPr>
              <a:t>Objectifs clairs pour suivre l’avancement et ajuster les priorités.</a:t>
            </a:r>
            <a:endParaRPr lang="en-US" sz="1100" b="1" noProof="1">
              <a:highlight>
                <a:srgbClr val="FFFFFF"/>
              </a:highlight>
              <a:latin typeface="Montserrat"/>
            </a:endParaRPr>
          </a:p>
          <a:p>
            <a:pPr marL="0" indent="0">
              <a:lnSpc>
                <a:spcPct val="90000"/>
              </a:lnSpc>
              <a:spcAft>
                <a:spcPts val="600"/>
              </a:spcAft>
              <a:buNone/>
            </a:pPr>
            <a:endParaRPr lang="en-US" sz="1100" noProof="1">
              <a:highlight>
                <a:srgbClr val="FFFFFF"/>
              </a:highlight>
              <a:latin typeface="Montserrat"/>
            </a:endParaRPr>
          </a:p>
          <a:p>
            <a:pPr marL="0" indent="0">
              <a:lnSpc>
                <a:spcPct val="90000"/>
              </a:lnSpc>
              <a:spcAft>
                <a:spcPts val="600"/>
              </a:spcAft>
              <a:buClrTx/>
              <a:buNone/>
            </a:pPr>
            <a:r>
              <a:rPr lang="en-US" sz="1100" noProof="1">
                <a:highlight>
                  <a:srgbClr val="FFFFFF"/>
                </a:highlight>
                <a:latin typeface="Montserrat"/>
              </a:rPr>
              <a:t>Equipe : </a:t>
            </a:r>
            <a:r>
              <a:rPr lang="en-US" sz="1100" b="1" noProof="1">
                <a:highlight>
                  <a:srgbClr val="FFFFFF"/>
                </a:highlight>
                <a:latin typeface="Montserrat"/>
              </a:rPr>
              <a:t>4</a:t>
            </a:r>
            <a:r>
              <a:rPr lang="en-US" sz="1100" noProof="1">
                <a:highlight>
                  <a:srgbClr val="FFFFFF"/>
                </a:highlight>
                <a:latin typeface="Montserrat"/>
              </a:rPr>
              <a:t> </a:t>
            </a:r>
            <a:r>
              <a:rPr lang="en-US" sz="1100" b="1" noProof="1">
                <a:highlight>
                  <a:srgbClr val="FFFFFF"/>
                </a:highlight>
                <a:latin typeface="Montserrat"/>
              </a:rPr>
              <a:t>développeurs front-end </a:t>
            </a:r>
            <a:r>
              <a:rPr lang="en-US" sz="1100" noProof="1">
                <a:highlight>
                  <a:srgbClr val="FFFFFF"/>
                </a:highlight>
                <a:latin typeface="Montserrat"/>
              </a:rPr>
              <a:t>et </a:t>
            </a:r>
            <a:r>
              <a:rPr lang="en-US" sz="1100" b="1" noProof="1">
                <a:highlight>
                  <a:srgbClr val="FFFFFF"/>
                </a:highlight>
                <a:latin typeface="Montserrat"/>
              </a:rPr>
              <a:t>4 développeurs back-end </a:t>
            </a:r>
            <a:r>
              <a:rPr lang="en-US" sz="1100" noProof="1">
                <a:highlight>
                  <a:srgbClr val="FFFFFF"/>
                </a:highlight>
                <a:latin typeface="Montserrat"/>
              </a:rPr>
              <a:t>(équipe de 2 par 2). </a:t>
            </a:r>
            <a:endParaRPr lang="en-US" sz="1100" dirty="0"/>
          </a:p>
          <a:p>
            <a:pPr marL="0" indent="0">
              <a:lnSpc>
                <a:spcPct val="90000"/>
              </a:lnSpc>
              <a:spcAft>
                <a:spcPts val="600"/>
              </a:spcAft>
              <a:buNone/>
            </a:pPr>
            <a:endParaRPr lang="en-US" sz="1100" noProof="1">
              <a:highlight>
                <a:srgbClr val="FFFFFF"/>
              </a:highlight>
              <a:latin typeface="Montserrat"/>
            </a:endParaRPr>
          </a:p>
          <a:p>
            <a:pPr marL="0" indent="0">
              <a:lnSpc>
                <a:spcPct val="90000"/>
              </a:lnSpc>
              <a:spcAft>
                <a:spcPts val="600"/>
              </a:spcAft>
              <a:buNone/>
            </a:pPr>
            <a:endParaRPr lang="en-US" sz="1100" noProof="1">
              <a:highlight>
                <a:srgbClr val="FFFFFF"/>
              </a:highlight>
              <a:latin typeface="Montserrat"/>
            </a:endParaRP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96F9EF97-A822-EB48-A536-54B858C6881A}"/>
              </a:ext>
            </a:extLst>
          </p:cNvPr>
          <p:cNvSpPr txBox="1"/>
          <p:nvPr/>
        </p:nvSpPr>
        <p:spPr>
          <a:xfrm>
            <a:off x="4569775" y="1387548"/>
            <a:ext cx="4106771" cy="148348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100" noProof="1">
                <a:highlight>
                  <a:srgbClr val="FFFFFF"/>
                </a:highlight>
                <a:latin typeface="Montserrat"/>
              </a:rPr>
              <a:t>Organisation : </a:t>
            </a:r>
            <a:r>
              <a:rPr lang="en-US" sz="1100" b="1" noProof="1">
                <a:highlight>
                  <a:srgbClr val="FFFFFF"/>
                </a:highlight>
                <a:latin typeface="Montserrat"/>
              </a:rPr>
              <a:t>4 sprints de 2 semaines.</a:t>
            </a:r>
            <a:endParaRPr lang="en-US" sz="1100" noProof="1">
              <a:highlight>
                <a:srgbClr val="FFFFFF"/>
              </a:highlight>
              <a:latin typeface="Montserrat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fr-FR" sz="1100" b="1" dirty="0">
              <a:highlight>
                <a:srgbClr val="FFFFFF"/>
              </a:highlight>
              <a:latin typeface="Montserrat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fr-FR" sz="1100" b="1" dirty="0">
                <a:highlight>
                  <a:srgbClr val="FFFFFF"/>
                </a:highlight>
                <a:latin typeface="Montserrat"/>
              </a:rPr>
              <a:t>Avantages Méthode Agile : </a:t>
            </a:r>
            <a:endParaRPr lang="fr-FR" sz="1100"/>
          </a:p>
          <a:p>
            <a:pPr marL="171450" indent="-171450">
              <a:lnSpc>
                <a:spcPct val="90000"/>
              </a:lnSpc>
              <a:spcAft>
                <a:spcPts val="600"/>
              </a:spcAft>
              <a:buFont typeface="Calibri"/>
              <a:buChar char="-"/>
            </a:pPr>
            <a:r>
              <a:rPr lang="fr-FR" sz="1100" dirty="0">
                <a:highlight>
                  <a:srgbClr val="FFFFFF"/>
                </a:highlight>
                <a:latin typeface="Montserrat"/>
              </a:rPr>
              <a:t>Intégrer rapidement les retours </a:t>
            </a:r>
            <a:endParaRPr lang="fr-FR" sz="1100"/>
          </a:p>
          <a:p>
            <a:pPr marL="171450" indent="-171450">
              <a:lnSpc>
                <a:spcPct val="90000"/>
              </a:lnSpc>
              <a:spcAft>
                <a:spcPts val="600"/>
              </a:spcAft>
              <a:buFont typeface="Calibri"/>
              <a:buChar char="-"/>
            </a:pPr>
            <a:r>
              <a:rPr lang="fr-FR" sz="1100" dirty="0">
                <a:highlight>
                  <a:srgbClr val="FFFFFF"/>
                </a:highlight>
                <a:latin typeface="Montserrat"/>
              </a:rPr>
              <a:t>Tests fréquents pour détecter et corriger les problèmes tôt.</a:t>
            </a:r>
          </a:p>
          <a:p>
            <a:pPr marL="171450" indent="-171450">
              <a:lnSpc>
                <a:spcPct val="90000"/>
              </a:lnSpc>
              <a:spcAft>
                <a:spcPts val="600"/>
              </a:spcAft>
              <a:buFont typeface="Calibri"/>
              <a:buChar char="-"/>
            </a:pPr>
            <a:r>
              <a:rPr lang="fr-FR" sz="1100" dirty="0">
                <a:highlight>
                  <a:srgbClr val="FFFFFF"/>
                </a:highlight>
                <a:latin typeface="Montserrat"/>
              </a:rPr>
              <a:t>Vision claire et régulière de l'avancement du projet.</a:t>
            </a:r>
            <a:endParaRPr lang="fr-FR" sz="1100"/>
          </a:p>
        </p:txBody>
      </p:sp>
      <p:sp>
        <p:nvSpPr>
          <p:cNvPr id="16" name="Ellipse 15">
            <a:extLst>
              <a:ext uri="{FF2B5EF4-FFF2-40B4-BE49-F238E27FC236}">
                <a16:creationId xmlns:a16="http://schemas.microsoft.com/office/drawing/2014/main" id="{37598978-579E-BBF5-803E-B92A5DB67C8E}"/>
              </a:ext>
            </a:extLst>
          </p:cNvPr>
          <p:cNvSpPr/>
          <p:nvPr/>
        </p:nvSpPr>
        <p:spPr>
          <a:xfrm>
            <a:off x="4440313" y="1843241"/>
            <a:ext cx="128988" cy="133418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fr-FR" b="1" dirty="0">
              <a:solidFill>
                <a:srgbClr val="6F4A0A"/>
              </a:solidFill>
              <a:latin typeface="Montserrat"/>
            </a:endParaRPr>
          </a:p>
        </p:txBody>
      </p:sp>
      <p:sp>
        <p:nvSpPr>
          <p:cNvPr id="2" name="Ellipse 1">
            <a:extLst>
              <a:ext uri="{FF2B5EF4-FFF2-40B4-BE49-F238E27FC236}">
                <a16:creationId xmlns:a16="http://schemas.microsoft.com/office/drawing/2014/main" id="{80009519-4D34-F00E-BC6D-849A747F0956}"/>
              </a:ext>
            </a:extLst>
          </p:cNvPr>
          <p:cNvSpPr/>
          <p:nvPr/>
        </p:nvSpPr>
        <p:spPr>
          <a:xfrm>
            <a:off x="670390" y="1908243"/>
            <a:ext cx="128988" cy="133418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fr-FR" b="1" dirty="0">
              <a:solidFill>
                <a:srgbClr val="6F4A0A"/>
              </a:solidFill>
              <a:latin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0743085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6" name="Rectangle 145">
            <a:extLst>
              <a:ext uri="{FF2B5EF4-FFF2-40B4-BE49-F238E27FC236}">
                <a16:creationId xmlns:a16="http://schemas.microsoft.com/office/drawing/2014/main" id="{D1D34770-47A8-402C-AF23-2B653F2D8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627509" y="199355"/>
            <a:ext cx="2772174" cy="1116600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>
              <a:spcBef>
                <a:spcPct val="0"/>
              </a:spcBef>
            </a:pPr>
            <a:r>
              <a:rPr lang="en-US" sz="3000" dirty="0"/>
              <a:t>KANBAN</a:t>
            </a:r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490939" y="1457843"/>
            <a:ext cx="3727358" cy="3196935"/>
          </a:xfrm>
          <a:prstGeom prst="rect">
            <a:avLst/>
          </a:prstGeom>
        </p:spPr>
        <p:txBody>
          <a:bodyPr spcFirstLastPara="1" vert="horz" wrap="square" lIns="91440" tIns="45720" rIns="91440" bIns="45720" rtlCol="0" anchor="t" anchorCtr="0">
            <a:noAutofit/>
          </a:bodyPr>
          <a:lstStyle/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US" sz="1100" b="1" noProof="1">
                <a:highlight>
                  <a:srgbClr val="FFFFFF"/>
                </a:highlight>
                <a:latin typeface="Montserrat"/>
                <a:ea typeface="+mn-lt"/>
                <a:cs typeface="+mn-lt"/>
              </a:rPr>
              <a:t>Lien public Kanban : </a:t>
            </a:r>
            <a:r>
              <a:rPr lang="en-US" sz="1050" noProof="1">
                <a:highlight>
                  <a:srgbClr val="FFFFFF"/>
                </a:highlight>
                <a:latin typeface="Montserrat"/>
                <a:ea typeface="+mn-lt"/>
                <a:cs typeface="+mn-lt"/>
                <a:hlinkClick r:id="rId3"/>
              </a:rPr>
              <a:t>https://burly-maiasaura-2ac.notion.site/126fc9d2d88480e78659f77b3b560135?v=128fc9d2d884807f88b8000cf84a1da6</a:t>
            </a:r>
            <a:endParaRPr lang="fr-FR" sz="1050" dirty="0">
              <a:latin typeface="Montserrat"/>
              <a:ea typeface="+mn-lt"/>
              <a:cs typeface="+mn-lt"/>
            </a:endParaRPr>
          </a:p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endParaRPr lang="en-US" sz="1050" noProof="1">
              <a:highlight>
                <a:srgbClr val="FFFFFF"/>
              </a:highlight>
              <a:latin typeface="Montserrat"/>
              <a:ea typeface="+mn-lt"/>
              <a:cs typeface="+mn-lt"/>
            </a:endParaRPr>
          </a:p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US" sz="1100" b="1" noProof="1">
                <a:highlight>
                  <a:srgbClr val="FFFFFF"/>
                </a:highlight>
                <a:latin typeface="Montserrat"/>
                <a:ea typeface="+mn-lt"/>
                <a:cs typeface="+mn-lt"/>
              </a:rPr>
              <a:t>Organisation en 4 colonnes :</a:t>
            </a:r>
            <a:r>
              <a:rPr lang="en-US" sz="1100" noProof="1">
                <a:highlight>
                  <a:srgbClr val="FFFFFF"/>
                </a:highlight>
                <a:latin typeface="Montserrat"/>
                <a:ea typeface="+mn-lt"/>
                <a:cs typeface="+mn-lt"/>
              </a:rPr>
              <a:t> "À faire," "En cours," "À tester," et "Terminé."</a:t>
            </a:r>
            <a:endParaRPr lang="fr-FR" sz="1100" dirty="0">
              <a:latin typeface="Montserrat"/>
              <a:ea typeface="+mn-lt"/>
              <a:cs typeface="+mn-lt"/>
            </a:endParaRPr>
          </a:p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endParaRPr lang="en-US" sz="1100" noProof="1">
              <a:highlight>
                <a:srgbClr val="FFFFFF"/>
              </a:highlight>
              <a:latin typeface="Montserrat"/>
              <a:ea typeface="+mn-lt"/>
              <a:cs typeface="+mn-lt"/>
            </a:endParaRPr>
          </a:p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US" sz="1100" b="1" noProof="1">
                <a:highlight>
                  <a:srgbClr val="FFFFFF"/>
                </a:highlight>
                <a:latin typeface="Montserrat"/>
                <a:ea typeface="+mn-lt"/>
                <a:cs typeface="+mn-lt"/>
              </a:rPr>
              <a:t>Suivi du projet :</a:t>
            </a:r>
            <a:r>
              <a:rPr lang="en-US" sz="1100" noProof="1">
                <a:highlight>
                  <a:srgbClr val="FFFFFF"/>
                </a:highlight>
                <a:latin typeface="Montserrat"/>
                <a:ea typeface="+mn-lt"/>
                <a:cs typeface="+mn-lt"/>
              </a:rPr>
              <a:t> Structuration du développement, attribution des priorités, anticipation des délais.</a:t>
            </a:r>
            <a:endParaRPr lang="fr-FR" sz="1100" dirty="0">
              <a:latin typeface="Montserrat"/>
            </a:endParaRPr>
          </a:p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endParaRPr lang="en-US" sz="1100" noProof="1">
              <a:highlight>
                <a:srgbClr val="FFFFFF"/>
              </a:highlight>
              <a:latin typeface="Montserrat"/>
              <a:ea typeface="+mn-lt"/>
              <a:cs typeface="+mn-lt"/>
            </a:endParaRPr>
          </a:p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US" sz="1100" b="1" noProof="1">
                <a:highlight>
                  <a:srgbClr val="FFFFFF"/>
                </a:highlight>
                <a:latin typeface="Montserrat"/>
                <a:ea typeface="+mn-lt"/>
                <a:cs typeface="+mn-lt"/>
              </a:rPr>
              <a:t>Avantage Management : </a:t>
            </a:r>
            <a:r>
              <a:rPr lang="en-US" sz="1100" noProof="1">
                <a:highlight>
                  <a:srgbClr val="FFFFFF"/>
                </a:highlight>
                <a:latin typeface="Montserrat"/>
                <a:ea typeface="+mn-lt"/>
                <a:cs typeface="+mn-lt"/>
              </a:rPr>
              <a:t>Suivi de l'état des tâches, identification des obstacles potentiels, ajustement des ressources en fonction des priorités. </a:t>
            </a:r>
          </a:p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endParaRPr lang="en-US" sz="1100" noProof="1">
              <a:highlight>
                <a:srgbClr val="FFFFFF"/>
              </a:highlight>
              <a:latin typeface="Montserrat"/>
              <a:ea typeface="+mn-lt"/>
              <a:cs typeface="+mn-lt"/>
            </a:endParaRPr>
          </a:p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US" sz="1100" b="1" noProof="1">
                <a:highlight>
                  <a:srgbClr val="FFFFFF"/>
                </a:highlight>
                <a:latin typeface="Montserrat"/>
                <a:ea typeface="+mn-lt"/>
                <a:cs typeface="+mn-lt"/>
              </a:rPr>
              <a:t>Avantage équipe :</a:t>
            </a:r>
            <a:r>
              <a:rPr lang="en-US" sz="1100" noProof="1">
                <a:highlight>
                  <a:srgbClr val="FFFFFF"/>
                </a:highlight>
                <a:latin typeface="Montserrat"/>
                <a:ea typeface="+mn-lt"/>
                <a:cs typeface="+mn-lt"/>
              </a:rPr>
              <a:t> Coordination fluide et alignement optimal sur les objectifs de sprint.</a:t>
            </a:r>
            <a:endParaRPr lang="en-US" sz="1100" noProof="1">
              <a:highlight>
                <a:srgbClr val="FFFFFF"/>
              </a:highlight>
              <a:latin typeface="Montserrat"/>
            </a:endParaRPr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F5B99DDA-8179-D0C7-F21A-B416FF5B2094}"/>
              </a:ext>
            </a:extLst>
          </p:cNvPr>
          <p:cNvSpPr/>
          <p:nvPr/>
        </p:nvSpPr>
        <p:spPr>
          <a:xfrm>
            <a:off x="352339" y="1513357"/>
            <a:ext cx="128988" cy="133418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fr-FR" b="1" dirty="0">
              <a:solidFill>
                <a:srgbClr val="6F4A0A"/>
              </a:solidFill>
              <a:latin typeface="Montserrat"/>
            </a:endParaRPr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4466FF40-2E5B-D84D-82B7-70976D5D366E}"/>
              </a:ext>
            </a:extLst>
          </p:cNvPr>
          <p:cNvSpPr/>
          <p:nvPr/>
        </p:nvSpPr>
        <p:spPr>
          <a:xfrm>
            <a:off x="362277" y="2994708"/>
            <a:ext cx="128988" cy="133418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fr-FR" b="1" dirty="0">
              <a:solidFill>
                <a:srgbClr val="6F4A0A"/>
              </a:solidFill>
              <a:latin typeface="Montserrat"/>
            </a:endParaRPr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89156DCE-9D18-FE14-40F2-6FA58D15AB39}"/>
              </a:ext>
            </a:extLst>
          </p:cNvPr>
          <p:cNvSpPr/>
          <p:nvPr/>
        </p:nvSpPr>
        <p:spPr>
          <a:xfrm>
            <a:off x="352338" y="3666549"/>
            <a:ext cx="128988" cy="133418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fr-FR" b="1" dirty="0">
              <a:solidFill>
                <a:srgbClr val="6F4A0A"/>
              </a:solidFill>
              <a:latin typeface="Montserrat"/>
            </a:endParaRPr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CD62CF82-CDB9-ED86-71F6-88DDAED54F88}"/>
              </a:ext>
            </a:extLst>
          </p:cNvPr>
          <p:cNvSpPr/>
          <p:nvPr/>
        </p:nvSpPr>
        <p:spPr>
          <a:xfrm>
            <a:off x="352253" y="4624880"/>
            <a:ext cx="128988" cy="133418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fr-FR" b="1" dirty="0">
              <a:solidFill>
                <a:srgbClr val="6F4A0A"/>
              </a:solidFill>
              <a:latin typeface="Montserrat"/>
            </a:endParaRPr>
          </a:p>
        </p:txBody>
      </p:sp>
      <p:pic>
        <p:nvPicPr>
          <p:cNvPr id="11" name="Graphique 10" descr="Un coup de pinceau">
            <a:extLst>
              <a:ext uri="{FF2B5EF4-FFF2-40B4-BE49-F238E27FC236}">
                <a16:creationId xmlns:a16="http://schemas.microsoft.com/office/drawing/2014/main" id="{53EEBECC-0799-ECB0-6358-0D930F94B6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8234" y="743279"/>
            <a:ext cx="3101009" cy="542434"/>
          </a:xfrm>
          <a:prstGeom prst="rect">
            <a:avLst/>
          </a:prstGeom>
        </p:spPr>
      </p:pic>
      <p:pic>
        <p:nvPicPr>
          <p:cNvPr id="6" name="Image 5" descr="Une image contenant texte, capture d’écran, logiciel, Logiciel multimédia&#10;&#10;Description générée automatiquement">
            <a:extLst>
              <a:ext uri="{FF2B5EF4-FFF2-40B4-BE49-F238E27FC236}">
                <a16:creationId xmlns:a16="http://schemas.microsoft.com/office/drawing/2014/main" id="{C381C318-5F8F-4FFC-52AF-D18833F51F6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24470" y="0"/>
            <a:ext cx="4615449" cy="5148467"/>
          </a:xfrm>
          <a:prstGeom prst="rect">
            <a:avLst/>
          </a:prstGeom>
        </p:spPr>
      </p:pic>
      <p:pic>
        <p:nvPicPr>
          <p:cNvPr id="63" name="Google Shape;63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Ellipse 1">
            <a:extLst>
              <a:ext uri="{FF2B5EF4-FFF2-40B4-BE49-F238E27FC236}">
                <a16:creationId xmlns:a16="http://schemas.microsoft.com/office/drawing/2014/main" id="{B8FEA2B0-3F11-3734-AAD4-BEA7BC1535BB}"/>
              </a:ext>
            </a:extLst>
          </p:cNvPr>
          <p:cNvSpPr/>
          <p:nvPr/>
        </p:nvSpPr>
        <p:spPr>
          <a:xfrm>
            <a:off x="362277" y="2318847"/>
            <a:ext cx="128988" cy="133418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fr-FR" b="1" dirty="0">
              <a:solidFill>
                <a:srgbClr val="6F4A0A"/>
              </a:solidFill>
              <a:latin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724526183"/>
      </p:ext>
    </p:extLst>
  </p:cSld>
  <p:clrMapOvr>
    <a:masterClrMapping/>
  </p:clrMapOvr>
</p:sld>
</file>

<file path=ppt/theme/theme1.xml><?xml version="1.0" encoding="utf-8"?>
<a:theme xmlns:a="http://schemas.openxmlformats.org/drawingml/2006/main" name="VanillaVTI">
  <a:themeElements>
    <a:clrScheme name="VanillaVTI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VanillaVTI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VanillaVTI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nillaVTI" id="{AACC6CF0-9F86-48CC-9C4E-CA578EE0A0A0}" vid="{3BDE51FE-56D6-4100-AFB5-5B4AEDCE2EF6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Affichage à l'écran (16:9)</PresentationFormat>
  <Slides>16</Slides>
  <Notes>14</Notes>
  <HiddenSlides>0</HiddenSlide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16</vt:i4>
      </vt:variant>
    </vt:vector>
  </HeadingPairs>
  <TitlesOfParts>
    <vt:vector size="17" baseType="lpstr">
      <vt:lpstr>VanillaVTI</vt:lpstr>
      <vt:lpstr>PRESENTATION</vt:lpstr>
      <vt:lpstr>SOMMAIRE</vt:lpstr>
      <vt:lpstr>CONTEXTE</vt:lpstr>
      <vt:lpstr>APERÇU MAQUETTE</vt:lpstr>
      <vt:lpstr>APERÇU MAQUETTE</vt:lpstr>
      <vt:lpstr>Présentation PowerPoint</vt:lpstr>
      <vt:lpstr>METHODE AGILE</vt:lpstr>
      <vt:lpstr>METHODE SCRUM</vt:lpstr>
      <vt:lpstr>KANBAN</vt:lpstr>
      <vt:lpstr>Présentation PowerPoint</vt:lpstr>
      <vt:lpstr>SPECIFICATIONS TECHNIQUES</vt:lpstr>
      <vt:lpstr>API – Routes CRUD</vt:lpstr>
      <vt:lpstr>VEILLE TECHNOLOGIQUE </vt:lpstr>
      <vt:lpstr>Présentation PowerPoint</vt:lpstr>
      <vt:lpstr>CONCLUSION</vt:lpstr>
      <vt:lpstr>QUESTIONS 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1935</cp:revision>
  <dcterms:modified xsi:type="dcterms:W3CDTF">2024-10-31T17:41:06Z</dcterms:modified>
</cp:coreProperties>
</file>